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84" r:id="rId2"/>
    <p:sldId id="260" r:id="rId3"/>
    <p:sldId id="285" r:id="rId4"/>
    <p:sldId id="277" r:id="rId5"/>
    <p:sldId id="292" r:id="rId6"/>
    <p:sldId id="263" r:id="rId7"/>
    <p:sldId id="293" r:id="rId8"/>
    <p:sldId id="296" r:id="rId9"/>
    <p:sldId id="302" r:id="rId10"/>
    <p:sldId id="298" r:id="rId11"/>
    <p:sldId id="299" r:id="rId12"/>
    <p:sldId id="300" r:id="rId13"/>
    <p:sldId id="301" r:id="rId14"/>
    <p:sldId id="304" r:id="rId15"/>
    <p:sldId id="303" r:id="rId16"/>
    <p:sldId id="294" r:id="rId17"/>
    <p:sldId id="305" r:id="rId18"/>
    <p:sldId id="308" r:id="rId19"/>
    <p:sldId id="306" r:id="rId20"/>
    <p:sldId id="295" r:id="rId21"/>
    <p:sldId id="273" r:id="rId22"/>
    <p:sldId id="307" r:id="rId23"/>
    <p:sldId id="290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>
          <p15:clr>
            <a:srgbClr val="A4A3A4"/>
          </p15:clr>
        </p15:guide>
        <p15:guide id="2" orient="horz" pos="3770">
          <p15:clr>
            <a:srgbClr val="A4A3A4"/>
          </p15:clr>
        </p15:guide>
        <p15:guide id="3" pos="551">
          <p15:clr>
            <a:srgbClr val="A4A3A4"/>
          </p15:clr>
        </p15:guide>
        <p15:guide id="4" pos="71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7E5"/>
    <a:srgbClr val="4F81BD"/>
    <a:srgbClr val="0F59CB"/>
    <a:srgbClr val="F34F26"/>
    <a:srgbClr val="FF694B"/>
    <a:srgbClr val="F0F0F2"/>
    <a:srgbClr val="004CBF"/>
    <a:srgbClr val="44C6D4"/>
    <a:srgbClr val="1F6CE0"/>
    <a:srgbClr val="BA1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8" y="52"/>
      </p:cViewPr>
      <p:guideLst>
        <p:guide orient="horz" pos="527"/>
        <p:guide orient="horz" pos="3770"/>
        <p:guide pos="551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-3115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5E012-C334-402D-B613-AF231B29B06D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24FEC-7483-462E-BE7F-85BB0E7286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476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97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11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88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 userDrawn="1"/>
        </p:nvGrpSpPr>
        <p:grpSpPr>
          <a:xfrm>
            <a:off x="0" y="-9627"/>
            <a:ext cx="12192000" cy="6877256"/>
            <a:chOff x="0" y="-9627"/>
            <a:chExt cx="12192000" cy="6877256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317500"/>
              <a:ext cx="12192000" cy="6096000"/>
              <a:chOff x="0" y="317500"/>
              <a:chExt cx="12192000" cy="6096000"/>
            </a:xfrm>
          </p:grpSpPr>
          <p:cxnSp>
            <p:nvCxnSpPr>
              <p:cNvPr id="65" name="直接连接符 64"/>
              <p:cNvCxnSpPr/>
              <p:nvPr/>
            </p:nvCxnSpPr>
            <p:spPr>
              <a:xfrm>
                <a:off x="0" y="317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0" y="825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0" y="1333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0" y="1841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0" y="2349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0" y="2857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0" y="3365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0" y="3873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0" y="4381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0" y="4889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0" y="5397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0" y="5905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0" y="6413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 rot="5400000">
              <a:off x="6007203" y="893815"/>
              <a:ext cx="6867629" cy="5080000"/>
              <a:chOff x="0" y="1333500"/>
              <a:chExt cx="12192000" cy="5080000"/>
            </a:xfrm>
          </p:grpSpPr>
          <p:cxnSp>
            <p:nvCxnSpPr>
              <p:cNvPr id="54" name="直接连接符 53"/>
              <p:cNvCxnSpPr/>
              <p:nvPr/>
            </p:nvCxnSpPr>
            <p:spPr>
              <a:xfrm>
                <a:off x="0" y="1333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0" y="1841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0" y="2349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0" y="2857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0" y="3365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0" y="3873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0" y="4381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0" y="4889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0" y="5397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0" y="5905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0" y="6413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 rot="5400000">
              <a:off x="-76099" y="376188"/>
              <a:ext cx="6867629" cy="6096000"/>
              <a:chOff x="0" y="317500"/>
              <a:chExt cx="12192000" cy="6096000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0" y="317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0" y="825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0" y="1333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0" y="1841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0" y="2349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0" y="2857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0" y="3365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0" y="3873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0" y="4381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0" y="4889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0" y="5397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0" y="5905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0" y="6413500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íṡḷí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íṣľidè"/>
          <p:cNvSpPr/>
          <p:nvPr/>
        </p:nvSpPr>
        <p:spPr>
          <a:xfrm>
            <a:off x="0" y="4815"/>
            <a:ext cx="12192000" cy="6858000"/>
          </a:xfrm>
          <a:prstGeom prst="rect">
            <a:avLst/>
          </a:prstGeom>
          <a:solidFill>
            <a:srgbClr val="2E77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íśļíḓê"/>
          <p:cNvSpPr/>
          <p:nvPr/>
        </p:nvSpPr>
        <p:spPr>
          <a:xfrm rot="21237295">
            <a:off x="1130228" y="2501136"/>
            <a:ext cx="9251302" cy="2740941"/>
          </a:xfrm>
          <a:prstGeom prst="parallelogram">
            <a:avLst/>
          </a:prstGeom>
          <a:solidFill>
            <a:srgbClr val="FF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iŝliďè"/>
          <p:cNvSpPr/>
          <p:nvPr/>
        </p:nvSpPr>
        <p:spPr>
          <a:xfrm rot="21237295">
            <a:off x="5676351" y="1188557"/>
            <a:ext cx="5578614" cy="1324444"/>
          </a:xfrm>
          <a:prstGeom prst="parallelogram">
            <a:avLst/>
          </a:prstGeom>
          <a:solidFill>
            <a:srgbClr val="FF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íśliďe"/>
          <p:cNvSpPr/>
          <p:nvPr/>
        </p:nvSpPr>
        <p:spPr>
          <a:xfrm rot="21237295">
            <a:off x="1706967" y="1713710"/>
            <a:ext cx="9251302" cy="303849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317500"/>
            <a:ext cx="12192000" cy="6096000"/>
            <a:chOff x="0" y="317500"/>
            <a:chExt cx="12192000" cy="60960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0" y="31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82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133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0" y="184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0" y="234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0" y="285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0" y="336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387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438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488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539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0" y="590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0" y="641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rot="5400000">
            <a:off x="6039823" y="893815"/>
            <a:ext cx="6867629" cy="5080000"/>
            <a:chOff x="0" y="1333500"/>
            <a:chExt cx="12192000" cy="5080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0" y="133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184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34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85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0" y="336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387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0" y="438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488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0" y="539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0" y="590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0" y="641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rot="5400000">
            <a:off x="-76099" y="376188"/>
            <a:ext cx="6867629" cy="6096000"/>
            <a:chOff x="0" y="317500"/>
            <a:chExt cx="12192000" cy="6096000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0" y="31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0" y="82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0" y="133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0" y="184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234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0" y="285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0" y="336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387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0" y="438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0" y="488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0" y="539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0" y="590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0" y="641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2902093" y="1343284"/>
            <a:ext cx="579925" cy="678340"/>
            <a:chOff x="2389829" y="1501016"/>
            <a:chExt cx="579925" cy="678340"/>
          </a:xfrm>
        </p:grpSpPr>
        <p:sp>
          <p:nvSpPr>
            <p:cNvPr id="53" name="îṩļíḋ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iş1ïḑê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 flipH="1" flipV="1">
            <a:off x="10229446" y="4581985"/>
            <a:ext cx="823522" cy="963954"/>
            <a:chOff x="2335299" y="1501016"/>
            <a:chExt cx="634455" cy="742646"/>
          </a:xfrm>
        </p:grpSpPr>
        <p:sp>
          <p:nvSpPr>
            <p:cNvPr id="56" name="îṧḻïḓ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iṧ1íḑê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iSlîḋè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 rot="21240000">
            <a:off x="1786378" y="4878208"/>
            <a:ext cx="1289334" cy="456639"/>
            <a:chOff x="6754557" y="4995607"/>
            <a:chExt cx="2556386" cy="905386"/>
          </a:xfrm>
          <a:solidFill>
            <a:schemeClr val="bg1">
              <a:lumMod val="95000"/>
            </a:schemeClr>
          </a:solidFill>
        </p:grpSpPr>
        <p:sp>
          <p:nvSpPr>
            <p:cNvPr id="60" name="í$ļiḍé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ïş1iḋé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ïṩliḍe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îṥļïde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i$ḻîḍe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iŝḷïḍè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íṥlídê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íşļíḑe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 rot="21240000">
            <a:off x="1786378" y="4878208"/>
            <a:ext cx="1289334" cy="456639"/>
            <a:chOff x="6754557" y="4995607"/>
            <a:chExt cx="2556386" cy="905386"/>
          </a:xfrm>
          <a:solidFill>
            <a:schemeClr val="bg1">
              <a:lumMod val="95000"/>
            </a:schemeClr>
          </a:solidFill>
        </p:grpSpPr>
        <p:sp>
          <p:nvSpPr>
            <p:cNvPr id="69" name="îṧḷïdé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ïṣlídè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î$ļïdé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ïş1ïḓê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ï$ľïḍe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îṧļïďé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ísļidê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işľiḑê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rot="21240000">
            <a:off x="9428319" y="1366103"/>
            <a:ext cx="1308890" cy="447974"/>
            <a:chOff x="6754557" y="4995607"/>
            <a:chExt cx="2556386" cy="90538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8" name="íṡḻïḍé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iṧ1ïdê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iSliḓè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îšľïḑe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ïšḻiḓê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íšļîḍê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iŝľïḓ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îṩ1ïďê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iSḷiḋê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"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0" name="图片 104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ṡḻíḓé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ïŝlïḋè"/>
          <p:cNvSpPr>
            <a:spLocks noGrp="1"/>
          </p:cNvSpPr>
          <p:nvPr>
            <p:ph type="ctrTitle" idx="4294967295"/>
          </p:nvPr>
        </p:nvSpPr>
        <p:spPr>
          <a:xfrm rot="21205438">
            <a:off x="2177543" y="2536627"/>
            <a:ext cx="8232944" cy="176210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6600" spc="-300" dirty="0">
                <a:gradFill flip="none" rotWithShape="1">
                  <a:gsLst>
                    <a:gs pos="100000">
                      <a:srgbClr val="155FD0"/>
                    </a:gs>
                    <a:gs pos="71000">
                      <a:srgbClr val="236DDC">
                        <a:alpha val="76000"/>
                      </a:srgbClr>
                    </a:gs>
                    <a:gs pos="47000">
                      <a:srgbClr val="1761D2"/>
                    </a:gs>
                    <a:gs pos="19000">
                      <a:srgbClr val="2E77E5">
                        <a:alpha val="75000"/>
                      </a:srgbClr>
                    </a:gs>
                    <a:gs pos="0">
                      <a:srgbClr val="0F59CB"/>
                    </a:gs>
                  </a:gsLst>
                  <a:lin ang="10800000" scaled="1"/>
                  <a:tileRect/>
                </a:gradFill>
                <a:latin typeface="字魂143号-正酷超级黑" pitchFamily="2" charset="-122"/>
                <a:ea typeface="字魂143号-正酷超级黑" pitchFamily="2" charset="-122"/>
              </a:rPr>
              <a:t>点击反欺诈预测</a:t>
            </a:r>
            <a:endParaRPr lang="zh-CN" altLang="en-US" sz="6600" dirty="0">
              <a:gradFill flip="none" rotWithShape="1">
                <a:gsLst>
                  <a:gs pos="100000">
                    <a:srgbClr val="155FD0"/>
                  </a:gs>
                  <a:gs pos="71000">
                    <a:srgbClr val="236DDC">
                      <a:alpha val="76000"/>
                    </a:srgbClr>
                  </a:gs>
                  <a:gs pos="47000">
                    <a:srgbClr val="1761D2"/>
                  </a:gs>
                  <a:gs pos="19000">
                    <a:srgbClr val="2E77E5">
                      <a:alpha val="75000"/>
                    </a:srgbClr>
                  </a:gs>
                  <a:gs pos="0">
                    <a:srgbClr val="0F59CB"/>
                  </a:gs>
                </a:gsLst>
                <a:lin ang="10800000" scaled="1"/>
                <a:tileRect/>
              </a:gradFill>
              <a:latin typeface="+mn-lt"/>
            </a:endParaRPr>
          </a:p>
        </p:txBody>
      </p:sp>
      <p:sp>
        <p:nvSpPr>
          <p:cNvPr id="6" name="îSľíḋê"/>
          <p:cNvSpPr>
            <a:spLocks noGrp="1"/>
          </p:cNvSpPr>
          <p:nvPr>
            <p:ph type="body" sz="quarter" idx="4294967295"/>
          </p:nvPr>
        </p:nvSpPr>
        <p:spPr>
          <a:xfrm>
            <a:off x="7531442" y="5363678"/>
            <a:ext cx="2585507" cy="88978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汇报人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王梦宁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学号：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20066026</a:t>
            </a:r>
          </a:p>
        </p:txBody>
      </p:sp>
      <p:grpSp>
        <p:nvGrpSpPr>
          <p:cNvPr id="86" name="组合 85"/>
          <p:cNvGrpSpPr/>
          <p:nvPr/>
        </p:nvGrpSpPr>
        <p:grpSpPr>
          <a:xfrm>
            <a:off x="0" y="1268760"/>
            <a:ext cx="12192000" cy="6096000"/>
            <a:chOff x="0" y="317500"/>
            <a:chExt cx="12192000" cy="6096000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0" y="31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0" y="82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0" y="133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0" y="184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0" y="234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0" y="285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0" y="336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0" y="387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0" y="438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0" y="488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0" y="539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0" y="590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0" y="641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直线连接符 73"/>
          <p:cNvCxnSpPr/>
          <p:nvPr/>
        </p:nvCxnSpPr>
        <p:spPr>
          <a:xfrm flipV="1">
            <a:off x="5237716" y="3597388"/>
            <a:ext cx="2193759" cy="261105"/>
          </a:xfrm>
          <a:prstGeom prst="line">
            <a:avLst/>
          </a:prstGeom>
          <a:ln>
            <a:solidFill>
              <a:srgbClr val="FF694B">
                <a:alpha val="53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ïŝlïḋè">
            <a:extLst>
              <a:ext uri="{FF2B5EF4-FFF2-40B4-BE49-F238E27FC236}">
                <a16:creationId xmlns:a16="http://schemas.microsoft.com/office/drawing/2014/main" id="{D5FBE46D-914F-4B6E-8C18-89B61220E87D}"/>
              </a:ext>
            </a:extLst>
          </p:cNvPr>
          <p:cNvSpPr txBox="1">
            <a:spLocks/>
          </p:cNvSpPr>
          <p:nvPr/>
        </p:nvSpPr>
        <p:spPr>
          <a:xfrm rot="21205438">
            <a:off x="2320628" y="3843321"/>
            <a:ext cx="8232944" cy="17621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spc="-300" dirty="0">
                <a:gradFill flip="none" rotWithShape="1">
                  <a:gsLst>
                    <a:gs pos="100000">
                      <a:srgbClr val="155FD0"/>
                    </a:gs>
                    <a:gs pos="71000">
                      <a:srgbClr val="236DDC">
                        <a:alpha val="76000"/>
                      </a:srgbClr>
                    </a:gs>
                    <a:gs pos="47000">
                      <a:srgbClr val="1761D2"/>
                    </a:gs>
                    <a:gs pos="19000">
                      <a:srgbClr val="2E77E5">
                        <a:alpha val="75000"/>
                      </a:srgbClr>
                    </a:gs>
                    <a:gs pos="0">
                      <a:srgbClr val="0F59CB"/>
                    </a:gs>
                  </a:gsLst>
                  <a:lin ang="10800000" scaled="1"/>
                  <a:tileRect/>
                </a:gradFill>
                <a:latin typeface="字魂143号-正酷超级黑" pitchFamily="2" charset="-122"/>
                <a:ea typeface="字魂143号-正酷超级黑" pitchFamily="2" charset="-122"/>
              </a:rPr>
              <a:t>题目来源：百度 </a:t>
            </a:r>
            <a:r>
              <a:rPr lang="en-US" altLang="zh-CN" sz="2400" spc="-300" dirty="0">
                <a:gradFill flip="none" rotWithShape="1">
                  <a:gsLst>
                    <a:gs pos="100000">
                      <a:srgbClr val="155FD0"/>
                    </a:gs>
                    <a:gs pos="71000">
                      <a:srgbClr val="236DDC">
                        <a:alpha val="76000"/>
                      </a:srgbClr>
                    </a:gs>
                    <a:gs pos="47000">
                      <a:srgbClr val="1761D2"/>
                    </a:gs>
                    <a:gs pos="19000">
                      <a:srgbClr val="2E77E5">
                        <a:alpha val="75000"/>
                      </a:srgbClr>
                    </a:gs>
                    <a:gs pos="0">
                      <a:srgbClr val="0F59CB"/>
                    </a:gs>
                  </a:gsLst>
                  <a:lin ang="10800000" scaled="1"/>
                  <a:tileRect/>
                </a:gradFill>
                <a:latin typeface="字魂143号-正酷超级黑" pitchFamily="2" charset="-122"/>
                <a:ea typeface="字魂143号-正酷超级黑" pitchFamily="2" charset="-122"/>
              </a:rPr>
              <a:t>AI Studio</a:t>
            </a:r>
            <a:endParaRPr lang="zh-CN" altLang="en-US" sz="2400" dirty="0">
              <a:gradFill flip="none" rotWithShape="1">
                <a:gsLst>
                  <a:gs pos="100000">
                    <a:srgbClr val="155FD0"/>
                  </a:gs>
                  <a:gs pos="71000">
                    <a:srgbClr val="236DDC">
                      <a:alpha val="76000"/>
                    </a:srgbClr>
                  </a:gs>
                  <a:gs pos="47000">
                    <a:srgbClr val="1761D2"/>
                  </a:gs>
                  <a:gs pos="19000">
                    <a:srgbClr val="2E77E5">
                      <a:alpha val="75000"/>
                    </a:srgbClr>
                  </a:gs>
                  <a:gs pos="0">
                    <a:srgbClr val="0F59CB"/>
                  </a:gs>
                </a:gsLst>
                <a:lin ang="10800000" scaled="1"/>
                <a:tileRect/>
              </a:gradFill>
              <a:latin typeface="+mn-lt"/>
            </a:endParaRPr>
          </a:p>
        </p:txBody>
      </p:sp>
    </p:spTree>
    <p:custDataLst>
      <p:tags r:id="rId2"/>
    </p:custData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4" grpId="0"/>
      <p:bldP spid="6" grpId="0" build="p"/>
      <p:bldP spid="10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00362D3-EF61-4190-BC13-8F31AA364A0E}"/>
              </a:ext>
            </a:extLst>
          </p:cNvPr>
          <p:cNvGrpSpPr/>
          <p:nvPr/>
        </p:nvGrpSpPr>
        <p:grpSpPr>
          <a:xfrm>
            <a:off x="697584" y="454127"/>
            <a:ext cx="4446910" cy="523220"/>
            <a:chOff x="535024" y="291567"/>
            <a:chExt cx="4446910" cy="52322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A8C5D3C-0C1F-4E7A-B591-C06D5E5420C6}"/>
                </a:ext>
              </a:extLst>
            </p:cNvPr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8" name="箭头: V 形 5">
                <a:extLst>
                  <a:ext uri="{FF2B5EF4-FFF2-40B4-BE49-F238E27FC236}">
                    <a16:creationId xmlns:a16="http://schemas.microsoft.com/office/drawing/2014/main" id="{E5D00144-DC2C-40EA-9A91-C21F6B6FFBED}"/>
                  </a:ext>
                </a:extLst>
              </p:cNvPr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箭头: V 形 6">
                <a:extLst>
                  <a:ext uri="{FF2B5EF4-FFF2-40B4-BE49-F238E27FC236}">
                    <a16:creationId xmlns:a16="http://schemas.microsoft.com/office/drawing/2014/main" id="{CEA37BE4-D252-49A8-80C4-9C9D8044887C}"/>
                  </a:ext>
                </a:extLst>
              </p:cNvPr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箭头: V 形 7">
                <a:extLst>
                  <a:ext uri="{FF2B5EF4-FFF2-40B4-BE49-F238E27FC236}">
                    <a16:creationId xmlns:a16="http://schemas.microsoft.com/office/drawing/2014/main" id="{8F7EE9F7-33FF-44D3-B609-A4162BDC50C7}"/>
                  </a:ext>
                </a:extLst>
              </p:cNvPr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文本框 8">
              <a:extLst>
                <a:ext uri="{FF2B5EF4-FFF2-40B4-BE49-F238E27FC236}">
                  <a16:creationId xmlns:a16="http://schemas.microsoft.com/office/drawing/2014/main" id="{67800C33-B050-433D-808F-A08F004CB810}"/>
                </a:ext>
              </a:extLst>
            </p:cNvPr>
            <p:cNvSpPr txBox="1"/>
            <p:nvPr/>
          </p:nvSpPr>
          <p:spPr>
            <a:xfrm>
              <a:off x="1116912" y="291567"/>
              <a:ext cx="3865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EDA</a:t>
              </a:r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（</a:t>
              </a:r>
              <a:r>
                <a:rPr lang="zh-CN" altLang="zh-CN" sz="2800" i="1" spc="300" dirty="0">
                  <a:solidFill>
                    <a:schemeClr val="bg1">
                      <a:lumMod val="50000"/>
                    </a:schemeClr>
                  </a:solidFill>
                  <a:ea typeface="字魂143号-正酷超级黑" pitchFamily="2" charset="-122"/>
                </a:rPr>
                <a:t>数值特征</a:t>
              </a:r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ea typeface="字魂143号-正酷超级黑" pitchFamily="2" charset="-122"/>
                </a:rPr>
                <a:t>分布</a:t>
              </a:r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）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DC97FEF-CBB7-4933-9D33-ADFAFB474D77}"/>
              </a:ext>
            </a:extLst>
          </p:cNvPr>
          <p:cNvSpPr txBox="1"/>
          <p:nvPr/>
        </p:nvSpPr>
        <p:spPr>
          <a:xfrm>
            <a:off x="556644" y="1382655"/>
            <a:ext cx="4955760" cy="8713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对部分数</a:t>
            </a:r>
            <a:r>
              <a:rPr lang="zh-CN" altLang="en-US" dirty="0"/>
              <a:t>值</a:t>
            </a:r>
            <a:r>
              <a:rPr lang="zh-CN" altLang="zh-CN" dirty="0"/>
              <a:t>型特征通过绘制直方图、箱线图统计其分布</a:t>
            </a:r>
            <a:r>
              <a:rPr lang="zh-CN" altLang="en-US" dirty="0"/>
              <a:t>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ADCA28-AAEA-414B-B13E-00D1370870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547" y="620341"/>
            <a:ext cx="5611126" cy="561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2B18A1-0E2D-43A8-BCEE-4AF328D6DD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8" y="2776517"/>
            <a:ext cx="4210050" cy="3353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61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00362D3-EF61-4190-BC13-8F31AA364A0E}"/>
              </a:ext>
            </a:extLst>
          </p:cNvPr>
          <p:cNvGrpSpPr/>
          <p:nvPr/>
        </p:nvGrpSpPr>
        <p:grpSpPr>
          <a:xfrm>
            <a:off x="697584" y="454127"/>
            <a:ext cx="4446910" cy="523220"/>
            <a:chOff x="535024" y="291567"/>
            <a:chExt cx="4446910" cy="52322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A8C5D3C-0C1F-4E7A-B591-C06D5E5420C6}"/>
                </a:ext>
              </a:extLst>
            </p:cNvPr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8" name="箭头: V 形 5">
                <a:extLst>
                  <a:ext uri="{FF2B5EF4-FFF2-40B4-BE49-F238E27FC236}">
                    <a16:creationId xmlns:a16="http://schemas.microsoft.com/office/drawing/2014/main" id="{E5D00144-DC2C-40EA-9A91-C21F6B6FFBED}"/>
                  </a:ext>
                </a:extLst>
              </p:cNvPr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箭头: V 形 6">
                <a:extLst>
                  <a:ext uri="{FF2B5EF4-FFF2-40B4-BE49-F238E27FC236}">
                    <a16:creationId xmlns:a16="http://schemas.microsoft.com/office/drawing/2014/main" id="{CEA37BE4-D252-49A8-80C4-9C9D8044887C}"/>
                  </a:ext>
                </a:extLst>
              </p:cNvPr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箭头: V 形 7">
                <a:extLst>
                  <a:ext uri="{FF2B5EF4-FFF2-40B4-BE49-F238E27FC236}">
                    <a16:creationId xmlns:a16="http://schemas.microsoft.com/office/drawing/2014/main" id="{8F7EE9F7-33FF-44D3-B609-A4162BDC50C7}"/>
                  </a:ext>
                </a:extLst>
              </p:cNvPr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文本框 8">
              <a:extLst>
                <a:ext uri="{FF2B5EF4-FFF2-40B4-BE49-F238E27FC236}">
                  <a16:creationId xmlns:a16="http://schemas.microsoft.com/office/drawing/2014/main" id="{67800C33-B050-433D-808F-A08F004CB810}"/>
                </a:ext>
              </a:extLst>
            </p:cNvPr>
            <p:cNvSpPr txBox="1"/>
            <p:nvPr/>
          </p:nvSpPr>
          <p:spPr>
            <a:xfrm>
              <a:off x="1116912" y="291567"/>
              <a:ext cx="3865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EDA</a:t>
              </a:r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（相关性分析）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DC97FEF-CBB7-4933-9D33-ADFAFB474D77}"/>
              </a:ext>
            </a:extLst>
          </p:cNvPr>
          <p:cNvSpPr txBox="1"/>
          <p:nvPr/>
        </p:nvSpPr>
        <p:spPr>
          <a:xfrm>
            <a:off x="2023233" y="5633251"/>
            <a:ext cx="9651042" cy="4641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计算各数值特征各特征之间的相关系数，有助于删除部分冗余特征实现数据降维。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5C4B1D-8757-4C6C-ADF9-AB238B0D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33" y="1224749"/>
            <a:ext cx="3865023" cy="381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FB2D844-22B2-439F-8671-99EDD2DC4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745" y="1166322"/>
            <a:ext cx="3983255" cy="393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7E75219-0C74-408E-A616-60621EA13EA2}"/>
              </a:ext>
            </a:extLst>
          </p:cNvPr>
          <p:cNvSpPr txBox="1"/>
          <p:nvPr/>
        </p:nvSpPr>
        <p:spPr>
          <a:xfrm>
            <a:off x="3431117" y="5112686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DA75BA-9800-4A1C-9454-E7A5F6C6139C}"/>
              </a:ext>
            </a:extLst>
          </p:cNvPr>
          <p:cNvSpPr txBox="1"/>
          <p:nvPr/>
        </p:nvSpPr>
        <p:spPr>
          <a:xfrm>
            <a:off x="7850717" y="5103152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测试集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462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00362D3-EF61-4190-BC13-8F31AA364A0E}"/>
              </a:ext>
            </a:extLst>
          </p:cNvPr>
          <p:cNvGrpSpPr/>
          <p:nvPr/>
        </p:nvGrpSpPr>
        <p:grpSpPr>
          <a:xfrm>
            <a:off x="697584" y="454127"/>
            <a:ext cx="4446910" cy="523220"/>
            <a:chOff x="535024" y="291567"/>
            <a:chExt cx="4446910" cy="52322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A8C5D3C-0C1F-4E7A-B591-C06D5E5420C6}"/>
                </a:ext>
              </a:extLst>
            </p:cNvPr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8" name="箭头: V 形 5">
                <a:extLst>
                  <a:ext uri="{FF2B5EF4-FFF2-40B4-BE49-F238E27FC236}">
                    <a16:creationId xmlns:a16="http://schemas.microsoft.com/office/drawing/2014/main" id="{E5D00144-DC2C-40EA-9A91-C21F6B6FFBED}"/>
                  </a:ext>
                </a:extLst>
              </p:cNvPr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箭头: V 形 6">
                <a:extLst>
                  <a:ext uri="{FF2B5EF4-FFF2-40B4-BE49-F238E27FC236}">
                    <a16:creationId xmlns:a16="http://schemas.microsoft.com/office/drawing/2014/main" id="{CEA37BE4-D252-49A8-80C4-9C9D8044887C}"/>
                  </a:ext>
                </a:extLst>
              </p:cNvPr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箭头: V 形 7">
                <a:extLst>
                  <a:ext uri="{FF2B5EF4-FFF2-40B4-BE49-F238E27FC236}">
                    <a16:creationId xmlns:a16="http://schemas.microsoft.com/office/drawing/2014/main" id="{8F7EE9F7-33FF-44D3-B609-A4162BDC50C7}"/>
                  </a:ext>
                </a:extLst>
              </p:cNvPr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文本框 8">
              <a:extLst>
                <a:ext uri="{FF2B5EF4-FFF2-40B4-BE49-F238E27FC236}">
                  <a16:creationId xmlns:a16="http://schemas.microsoft.com/office/drawing/2014/main" id="{67800C33-B050-433D-808F-A08F004CB810}"/>
                </a:ext>
              </a:extLst>
            </p:cNvPr>
            <p:cNvSpPr txBox="1"/>
            <p:nvPr/>
          </p:nvSpPr>
          <p:spPr>
            <a:xfrm>
              <a:off x="1116912" y="291567"/>
              <a:ext cx="3865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EDA</a:t>
              </a:r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（异常值分析）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B5BCF04-B47C-44F2-A233-E551954FF5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14855" y="2428294"/>
            <a:ext cx="3533755" cy="39180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6C77B74-C553-43DB-A4A4-793ADF1C37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834" y="2562388"/>
            <a:ext cx="3393194" cy="22253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632E0F4-CBA9-4AF1-9D1A-E3DA4BC26F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76175" y="2434741"/>
            <a:ext cx="3442979" cy="444745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FCE9D7A-3E5A-400A-A2D9-3E73CF9E19F6}"/>
              </a:ext>
            </a:extLst>
          </p:cNvPr>
          <p:cNvSpPr txBox="1"/>
          <p:nvPr/>
        </p:nvSpPr>
        <p:spPr>
          <a:xfrm>
            <a:off x="424850" y="1370204"/>
            <a:ext cx="3839656" cy="13360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sz="2000" i="1" dirty="0">
                <a:solidFill>
                  <a:srgbClr val="0F59CB"/>
                </a:solidFill>
                <a:ea typeface="字魂143号-正酷超级黑" pitchFamily="2" charset="-122"/>
              </a:rPr>
              <a:t>①</a:t>
            </a:r>
            <a:r>
              <a:rPr kumimoji="1" lang="en-US" altLang="zh-CN" sz="2000" i="1" dirty="0">
                <a:solidFill>
                  <a:srgbClr val="0F59CB"/>
                </a:solidFill>
                <a:ea typeface="字魂143号-正酷超级黑" pitchFamily="2" charset="-122"/>
              </a:rPr>
              <a:t> </a:t>
            </a:r>
            <a:r>
              <a:rPr kumimoji="1" lang="en-US" altLang="zh-CN" sz="2000" i="1" dirty="0" err="1">
                <a:solidFill>
                  <a:srgbClr val="0F59CB"/>
                </a:solidFill>
                <a:ea typeface="字魂143号-正酷超级黑" pitchFamily="2" charset="-122"/>
              </a:rPr>
              <a:t>ntt</a:t>
            </a:r>
            <a:r>
              <a:rPr kumimoji="1" lang="en-US" altLang="zh-CN" sz="2000" i="1" dirty="0">
                <a:solidFill>
                  <a:srgbClr val="0F59CB"/>
                </a:solidFill>
                <a:ea typeface="字魂143号-正酷超级黑" pitchFamily="2" charset="-122"/>
              </a:rPr>
              <a:t> </a:t>
            </a:r>
            <a:r>
              <a:rPr lang="zh-CN" altLang="en-US" dirty="0"/>
              <a:t>是一个类别特征，取值为</a:t>
            </a:r>
            <a:r>
              <a:rPr lang="en-US" altLang="zh-CN" dirty="0"/>
              <a:t>0-6</a:t>
            </a:r>
            <a:r>
              <a:rPr lang="zh-CN" altLang="en-US" dirty="0"/>
              <a:t>的整数，但是在训练集中出现</a:t>
            </a:r>
            <a:r>
              <a:rPr lang="en-US" altLang="zh-CN" dirty="0"/>
              <a:t>7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79780A-0273-4422-BA61-501D7046E9B2}"/>
              </a:ext>
            </a:extLst>
          </p:cNvPr>
          <p:cNvSpPr txBox="1"/>
          <p:nvPr/>
        </p:nvSpPr>
        <p:spPr>
          <a:xfrm>
            <a:off x="4286278" y="1331184"/>
            <a:ext cx="3865022" cy="9205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sz="2000" i="1" dirty="0">
                <a:solidFill>
                  <a:srgbClr val="0F59CB"/>
                </a:solidFill>
                <a:ea typeface="字魂143号-正酷超级黑" pitchFamily="2" charset="-122"/>
              </a:rPr>
              <a:t>② </a:t>
            </a:r>
            <a:r>
              <a:rPr kumimoji="1" lang="en-US" altLang="zh-CN" sz="2000" i="1" dirty="0">
                <a:solidFill>
                  <a:srgbClr val="0F59CB"/>
                </a:solidFill>
                <a:ea typeface="字魂143号-正酷超级黑" pitchFamily="2" charset="-122"/>
              </a:rPr>
              <a:t>version </a:t>
            </a:r>
            <a:r>
              <a:rPr lang="zh-CN" altLang="en-US" dirty="0"/>
              <a:t>特征出现</a:t>
            </a:r>
            <a:r>
              <a:rPr lang="en-US" altLang="zh-CN" dirty="0"/>
              <a:t>’2’</a:t>
            </a:r>
            <a:r>
              <a:rPr lang="zh-CN" altLang="en-US" dirty="0"/>
              <a:t>和</a:t>
            </a:r>
            <a:r>
              <a:rPr lang="en-US" altLang="zh-CN" dirty="0"/>
              <a:t>’ 2’</a:t>
            </a:r>
            <a:r>
              <a:rPr lang="zh-CN" altLang="en-US" dirty="0"/>
              <a:t>，显然是由于录入数据不规范导致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AC0B87-98CF-4985-9E88-8B436BE92094}"/>
              </a:ext>
            </a:extLst>
          </p:cNvPr>
          <p:cNvSpPr txBox="1"/>
          <p:nvPr/>
        </p:nvSpPr>
        <p:spPr>
          <a:xfrm>
            <a:off x="8506966" y="1345853"/>
            <a:ext cx="3149532" cy="9205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sz="2000" i="1" dirty="0">
                <a:solidFill>
                  <a:srgbClr val="0F59CB"/>
                </a:solidFill>
                <a:ea typeface="字魂143号-正酷超级黑" pitchFamily="2" charset="-122"/>
              </a:rPr>
              <a:t>③ </a:t>
            </a:r>
            <a:r>
              <a:rPr kumimoji="1" lang="en-US" altLang="zh-CN" sz="2000" i="1" dirty="0" err="1">
                <a:solidFill>
                  <a:srgbClr val="0F59CB"/>
                </a:solidFill>
                <a:ea typeface="字魂143号-正酷超级黑" pitchFamily="2" charset="-122"/>
              </a:rPr>
              <a:t>osv</a:t>
            </a:r>
            <a:r>
              <a:rPr kumimoji="1" lang="en-US" altLang="zh-CN" sz="2000" i="1" dirty="0">
                <a:solidFill>
                  <a:srgbClr val="0F59CB"/>
                </a:solidFill>
                <a:ea typeface="字魂143号-正酷超级黑" pitchFamily="2" charset="-122"/>
              </a:rPr>
              <a:t> </a:t>
            </a:r>
            <a:r>
              <a:rPr lang="zh-CN" altLang="en-US" dirty="0"/>
              <a:t>特征也存在很多异常值</a:t>
            </a:r>
          </a:p>
        </p:txBody>
      </p:sp>
    </p:spTree>
    <p:extLst>
      <p:ext uri="{BB962C8B-B14F-4D97-AF65-F5344CB8AC3E}">
        <p14:creationId xmlns:p14="http://schemas.microsoft.com/office/powerpoint/2010/main" val="1637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00362D3-EF61-4190-BC13-8F31AA364A0E}"/>
              </a:ext>
            </a:extLst>
          </p:cNvPr>
          <p:cNvGrpSpPr/>
          <p:nvPr/>
        </p:nvGrpSpPr>
        <p:grpSpPr>
          <a:xfrm>
            <a:off x="697584" y="454127"/>
            <a:ext cx="4446910" cy="523220"/>
            <a:chOff x="535024" y="291567"/>
            <a:chExt cx="4446910" cy="52322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A8C5D3C-0C1F-4E7A-B591-C06D5E5420C6}"/>
                </a:ext>
              </a:extLst>
            </p:cNvPr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8" name="箭头: V 形 5">
                <a:extLst>
                  <a:ext uri="{FF2B5EF4-FFF2-40B4-BE49-F238E27FC236}">
                    <a16:creationId xmlns:a16="http://schemas.microsoft.com/office/drawing/2014/main" id="{E5D00144-DC2C-40EA-9A91-C21F6B6FFBED}"/>
                  </a:ext>
                </a:extLst>
              </p:cNvPr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箭头: V 形 6">
                <a:extLst>
                  <a:ext uri="{FF2B5EF4-FFF2-40B4-BE49-F238E27FC236}">
                    <a16:creationId xmlns:a16="http://schemas.microsoft.com/office/drawing/2014/main" id="{CEA37BE4-D252-49A8-80C4-9C9D8044887C}"/>
                  </a:ext>
                </a:extLst>
              </p:cNvPr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箭头: V 形 7">
                <a:extLst>
                  <a:ext uri="{FF2B5EF4-FFF2-40B4-BE49-F238E27FC236}">
                    <a16:creationId xmlns:a16="http://schemas.microsoft.com/office/drawing/2014/main" id="{8F7EE9F7-33FF-44D3-B609-A4162BDC50C7}"/>
                  </a:ext>
                </a:extLst>
              </p:cNvPr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文本框 8">
              <a:extLst>
                <a:ext uri="{FF2B5EF4-FFF2-40B4-BE49-F238E27FC236}">
                  <a16:creationId xmlns:a16="http://schemas.microsoft.com/office/drawing/2014/main" id="{67800C33-B050-433D-808F-A08F004CB810}"/>
                </a:ext>
              </a:extLst>
            </p:cNvPr>
            <p:cNvSpPr txBox="1"/>
            <p:nvPr/>
          </p:nvSpPr>
          <p:spPr>
            <a:xfrm>
              <a:off x="1116912" y="291567"/>
              <a:ext cx="3865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EDA</a:t>
              </a:r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（异常值分析）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C169257-91DA-415B-A148-568C939EA1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91752" y="3150609"/>
            <a:ext cx="3031870" cy="34883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7FF677-0F2D-4AE3-94C4-224F921C14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3036" y="3369684"/>
            <a:ext cx="3285734" cy="13711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69CC99E-8A59-411E-B559-37C81426F4C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29265" y="3369684"/>
            <a:ext cx="2262505" cy="18986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CB1DCC8-7D46-4AA0-ABC9-6A10E1E83C0D}"/>
              </a:ext>
            </a:extLst>
          </p:cNvPr>
          <p:cNvSpPr txBox="1"/>
          <p:nvPr/>
        </p:nvSpPr>
        <p:spPr>
          <a:xfrm>
            <a:off x="3859870" y="2215281"/>
            <a:ext cx="2765310" cy="9205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sz="2000" i="1" dirty="0">
                <a:solidFill>
                  <a:srgbClr val="0F59CB"/>
                </a:solidFill>
                <a:ea typeface="字魂143号-正酷超级黑" pitchFamily="2" charset="-122"/>
              </a:rPr>
              <a:t>⑤ </a:t>
            </a:r>
            <a:r>
              <a:rPr kumimoji="1" lang="en-US" altLang="zh-CN" sz="2000" i="1" dirty="0">
                <a:solidFill>
                  <a:srgbClr val="0F59CB"/>
                </a:solidFill>
                <a:ea typeface="字魂143号-正酷超级黑" pitchFamily="2" charset="-122"/>
              </a:rPr>
              <a:t>carrier </a:t>
            </a:r>
            <a:r>
              <a:rPr lang="zh-CN" altLang="en-US" dirty="0"/>
              <a:t>特征的取值范围中没有</a:t>
            </a:r>
            <a:r>
              <a:rPr lang="en-US" altLang="zh-CN" dirty="0"/>
              <a:t>-1</a:t>
            </a:r>
            <a:r>
              <a:rPr lang="zh-CN" altLang="en-US" dirty="0"/>
              <a:t>，属于异常值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AF79B0-7714-4D87-BF97-5DC2AB79C18D}"/>
              </a:ext>
            </a:extLst>
          </p:cNvPr>
          <p:cNvSpPr txBox="1"/>
          <p:nvPr/>
        </p:nvSpPr>
        <p:spPr>
          <a:xfrm>
            <a:off x="130993" y="2215281"/>
            <a:ext cx="3589819" cy="9205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sz="2000" i="1" dirty="0">
                <a:solidFill>
                  <a:srgbClr val="0F59CB"/>
                </a:solidFill>
                <a:ea typeface="字魂143号-正酷超级黑" pitchFamily="2" charset="-122"/>
              </a:rPr>
              <a:t>④ </a:t>
            </a:r>
            <a:r>
              <a:rPr kumimoji="1" lang="en-US" altLang="zh-CN" sz="2000" i="1" dirty="0" err="1">
                <a:solidFill>
                  <a:srgbClr val="0F59CB"/>
                </a:solidFill>
                <a:ea typeface="字魂143号-正酷超级黑" pitchFamily="2" charset="-122"/>
              </a:rPr>
              <a:t>os</a:t>
            </a:r>
            <a:r>
              <a:rPr kumimoji="1" lang="en-US" altLang="zh-CN" sz="2000" i="1" dirty="0">
                <a:solidFill>
                  <a:srgbClr val="0F59CB"/>
                </a:solidFill>
                <a:ea typeface="字魂143号-正酷超级黑" pitchFamily="2" charset="-122"/>
              </a:rPr>
              <a:t> </a:t>
            </a:r>
            <a:r>
              <a:rPr lang="zh-CN" altLang="en-US" dirty="0"/>
              <a:t>数据只有两种取值，且这两种取值意义一样，该特征冗余。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F4E743-5AE9-4F5C-A5EF-D14BFC1B321D}"/>
              </a:ext>
            </a:extLst>
          </p:cNvPr>
          <p:cNvSpPr txBox="1"/>
          <p:nvPr/>
        </p:nvSpPr>
        <p:spPr>
          <a:xfrm>
            <a:off x="7047508" y="401266"/>
            <a:ext cx="4811117" cy="216706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sz="2000" i="1" dirty="0">
                <a:solidFill>
                  <a:srgbClr val="0F59CB"/>
                </a:solidFill>
                <a:ea typeface="字魂143号-正酷超级黑" pitchFamily="2" charset="-122"/>
              </a:rPr>
              <a:t>⑥ </a:t>
            </a:r>
            <a:r>
              <a:rPr kumimoji="1" lang="en-US" altLang="zh-CN" sz="2000" i="1" dirty="0" err="1">
                <a:solidFill>
                  <a:srgbClr val="0F59CB"/>
                </a:solidFill>
                <a:ea typeface="字魂143号-正酷超级黑" pitchFamily="2" charset="-122"/>
              </a:rPr>
              <a:t>fea_hash</a:t>
            </a:r>
            <a:r>
              <a:rPr kumimoji="1" lang="en-US" altLang="zh-CN" sz="2000" i="1" dirty="0">
                <a:solidFill>
                  <a:srgbClr val="0F59CB"/>
                </a:solidFill>
                <a:ea typeface="字魂143号-正酷超级黑" pitchFamily="2" charset="-122"/>
              </a:rPr>
              <a:t> </a:t>
            </a:r>
            <a:r>
              <a:rPr lang="zh-CN" altLang="zh-CN" dirty="0"/>
              <a:t>的数据类型为</a:t>
            </a:r>
            <a:r>
              <a:rPr lang="en-US" altLang="zh-CN" dirty="0"/>
              <a:t>int</a:t>
            </a:r>
            <a:r>
              <a:rPr lang="zh-CN" altLang="zh-CN" dirty="0"/>
              <a:t>，而在</a:t>
            </a:r>
            <a:r>
              <a:rPr lang="en-US" altLang="zh-CN" dirty="0"/>
              <a:t>pandas</a:t>
            </a:r>
            <a:r>
              <a:rPr lang="zh-CN" altLang="zh-CN" dirty="0"/>
              <a:t>中该数据类型为</a:t>
            </a:r>
            <a:r>
              <a:rPr lang="en-US" altLang="zh-CN" dirty="0"/>
              <a:t>object</a:t>
            </a:r>
            <a:r>
              <a:rPr lang="zh-CN" altLang="en-US" dirty="0"/>
              <a:t>。</a:t>
            </a:r>
            <a:r>
              <a:rPr lang="zh-CN" altLang="zh-CN" dirty="0"/>
              <a:t>进一步观察</a:t>
            </a:r>
            <a:r>
              <a:rPr lang="zh-CN" altLang="en-US" dirty="0"/>
              <a:t>发现</a:t>
            </a:r>
            <a:r>
              <a:rPr lang="zh-CN" altLang="zh-CN" dirty="0"/>
              <a:t>，存在部分样本</a:t>
            </a:r>
            <a:r>
              <a:rPr lang="zh-CN" altLang="en-US" dirty="0"/>
              <a:t>该</a:t>
            </a:r>
            <a:r>
              <a:rPr lang="zh-CN" altLang="zh-CN" dirty="0"/>
              <a:t>特征的值为长度为</a:t>
            </a:r>
            <a:r>
              <a:rPr lang="en-US" altLang="zh-CN" dirty="0"/>
              <a:t>30-39</a:t>
            </a:r>
            <a:r>
              <a:rPr lang="zh-CN" altLang="zh-CN" dirty="0"/>
              <a:t>的字符串，与官网数据简介里</a:t>
            </a:r>
            <a:r>
              <a:rPr lang="en-US" altLang="zh-CN" dirty="0" err="1"/>
              <a:t>fea_hash</a:t>
            </a:r>
            <a:r>
              <a:rPr lang="zh-CN" altLang="zh-CN" dirty="0"/>
              <a:t>数据类型为</a:t>
            </a:r>
            <a:r>
              <a:rPr lang="en-US" altLang="zh-CN" dirty="0"/>
              <a:t>int</a:t>
            </a:r>
            <a:r>
              <a:rPr lang="zh-CN" altLang="zh-CN" dirty="0"/>
              <a:t>的前提相违背，可视为异常值。</a:t>
            </a:r>
          </a:p>
        </p:txBody>
      </p:sp>
    </p:spTree>
    <p:extLst>
      <p:ext uri="{BB962C8B-B14F-4D97-AF65-F5344CB8AC3E}">
        <p14:creationId xmlns:p14="http://schemas.microsoft.com/office/powerpoint/2010/main" val="22013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725DB16-8B3C-4923-9A1C-1BC873A4A3A6}"/>
              </a:ext>
            </a:extLst>
          </p:cNvPr>
          <p:cNvGrpSpPr/>
          <p:nvPr/>
        </p:nvGrpSpPr>
        <p:grpSpPr>
          <a:xfrm>
            <a:off x="697584" y="454127"/>
            <a:ext cx="4446910" cy="523220"/>
            <a:chOff x="535024" y="291567"/>
            <a:chExt cx="4446910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48749C5-5D43-4A1E-A654-B5586162D476}"/>
                </a:ext>
              </a:extLst>
            </p:cNvPr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5" name="箭头: V 形 5">
                <a:extLst>
                  <a:ext uri="{FF2B5EF4-FFF2-40B4-BE49-F238E27FC236}">
                    <a16:creationId xmlns:a16="http://schemas.microsoft.com/office/drawing/2014/main" id="{33C695A4-EA22-4ECE-B7F7-DC123FD3A810}"/>
                  </a:ext>
                </a:extLst>
              </p:cNvPr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箭头: V 形 6">
                <a:extLst>
                  <a:ext uri="{FF2B5EF4-FFF2-40B4-BE49-F238E27FC236}">
                    <a16:creationId xmlns:a16="http://schemas.microsoft.com/office/drawing/2014/main" id="{DB3F75F3-5AE9-429D-B21F-236A050A856C}"/>
                  </a:ext>
                </a:extLst>
              </p:cNvPr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箭头: V 形 7">
                <a:extLst>
                  <a:ext uri="{FF2B5EF4-FFF2-40B4-BE49-F238E27FC236}">
                    <a16:creationId xmlns:a16="http://schemas.microsoft.com/office/drawing/2014/main" id="{87C64F09-FD1C-4A99-B75F-2FD577C2364C}"/>
                  </a:ext>
                </a:extLst>
              </p:cNvPr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文本框 8">
              <a:extLst>
                <a:ext uri="{FF2B5EF4-FFF2-40B4-BE49-F238E27FC236}">
                  <a16:creationId xmlns:a16="http://schemas.microsoft.com/office/drawing/2014/main" id="{0ACA11E6-4A6D-4743-96C6-8014EA155D31}"/>
                </a:ext>
              </a:extLst>
            </p:cNvPr>
            <p:cNvSpPr txBox="1"/>
            <p:nvPr/>
          </p:nvSpPr>
          <p:spPr>
            <a:xfrm>
              <a:off x="1116912" y="291567"/>
              <a:ext cx="3865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数据预处理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42207D-65CE-4B5C-B386-35FD89FAF1FD}"/>
              </a:ext>
            </a:extLst>
          </p:cNvPr>
          <p:cNvSpPr txBox="1"/>
          <p:nvPr/>
        </p:nvSpPr>
        <p:spPr>
          <a:xfrm>
            <a:off x="462870" y="1127714"/>
            <a:ext cx="5498225" cy="3182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sz="2800" i="1" dirty="0">
                <a:solidFill>
                  <a:srgbClr val="0F59CB"/>
                </a:solidFill>
                <a:ea typeface="字魂143号-正酷超级黑" pitchFamily="2" charset="-122"/>
              </a:rPr>
              <a:t>大体思路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r>
              <a:rPr lang="en-US" altLang="zh-CN" dirty="0"/>
              <a:t>Task1:  </a:t>
            </a:r>
            <a:r>
              <a:rPr lang="zh-CN" altLang="en-US" dirty="0"/>
              <a:t>将数据不一致、写法不规范等情况进行规范化。（</a:t>
            </a:r>
            <a:r>
              <a:rPr lang="zh-CN" altLang="en-US" b="1" dirty="0">
                <a:solidFill>
                  <a:srgbClr val="2E77E5"/>
                </a:solidFill>
              </a:rPr>
              <a:t>大小写统一、用正则表达式提取版本号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Task2:  </a:t>
            </a:r>
            <a:r>
              <a:rPr lang="zh-CN" altLang="en-US" dirty="0"/>
              <a:t>将异常值删除，由于缺失值较多，直接删除有异常值的记录不妥，因此利用</a:t>
            </a:r>
            <a:r>
              <a:rPr lang="zh-CN" altLang="en-US" b="1" dirty="0">
                <a:solidFill>
                  <a:srgbClr val="2E77E5"/>
                </a:solidFill>
              </a:rPr>
              <a:t>随机森林</a:t>
            </a:r>
            <a:r>
              <a:rPr lang="zh-CN" altLang="en-US" dirty="0"/>
              <a:t>对异常值进行预测填充。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BCF7A7-0A08-4FE7-8D5A-5178CB783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820" y="606202"/>
            <a:ext cx="6205190" cy="499926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4D963A6-1D72-4ACA-831F-319A6669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6" y="4364066"/>
            <a:ext cx="4311872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725DB16-8B3C-4923-9A1C-1BC873A4A3A6}"/>
              </a:ext>
            </a:extLst>
          </p:cNvPr>
          <p:cNvGrpSpPr/>
          <p:nvPr/>
        </p:nvGrpSpPr>
        <p:grpSpPr>
          <a:xfrm>
            <a:off x="697584" y="454127"/>
            <a:ext cx="4446910" cy="523220"/>
            <a:chOff x="535024" y="291567"/>
            <a:chExt cx="4446910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48749C5-5D43-4A1E-A654-B5586162D476}"/>
                </a:ext>
              </a:extLst>
            </p:cNvPr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5" name="箭头: V 形 5">
                <a:extLst>
                  <a:ext uri="{FF2B5EF4-FFF2-40B4-BE49-F238E27FC236}">
                    <a16:creationId xmlns:a16="http://schemas.microsoft.com/office/drawing/2014/main" id="{33C695A4-EA22-4ECE-B7F7-DC123FD3A810}"/>
                  </a:ext>
                </a:extLst>
              </p:cNvPr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箭头: V 形 6">
                <a:extLst>
                  <a:ext uri="{FF2B5EF4-FFF2-40B4-BE49-F238E27FC236}">
                    <a16:creationId xmlns:a16="http://schemas.microsoft.com/office/drawing/2014/main" id="{DB3F75F3-5AE9-429D-B21F-236A050A856C}"/>
                  </a:ext>
                </a:extLst>
              </p:cNvPr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箭头: V 形 7">
                <a:extLst>
                  <a:ext uri="{FF2B5EF4-FFF2-40B4-BE49-F238E27FC236}">
                    <a16:creationId xmlns:a16="http://schemas.microsoft.com/office/drawing/2014/main" id="{87C64F09-FD1C-4A99-B75F-2FD577C2364C}"/>
                  </a:ext>
                </a:extLst>
              </p:cNvPr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文本框 8">
              <a:extLst>
                <a:ext uri="{FF2B5EF4-FFF2-40B4-BE49-F238E27FC236}">
                  <a16:creationId xmlns:a16="http://schemas.microsoft.com/office/drawing/2014/main" id="{0ACA11E6-4A6D-4743-96C6-8014EA155D31}"/>
                </a:ext>
              </a:extLst>
            </p:cNvPr>
            <p:cNvSpPr txBox="1"/>
            <p:nvPr/>
          </p:nvSpPr>
          <p:spPr>
            <a:xfrm>
              <a:off x="1116912" y="291567"/>
              <a:ext cx="3865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特征工程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580275E-DCE3-4A7D-A8D2-1D8A7B7C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40" y="1625327"/>
            <a:ext cx="7194465" cy="431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42207D-65CE-4B5C-B386-35FD89FAF1FD}"/>
              </a:ext>
            </a:extLst>
          </p:cNvPr>
          <p:cNvSpPr txBox="1"/>
          <p:nvPr/>
        </p:nvSpPr>
        <p:spPr>
          <a:xfrm>
            <a:off x="384315" y="979155"/>
            <a:ext cx="11712435" cy="5810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sz="2400" i="1" dirty="0">
                <a:solidFill>
                  <a:srgbClr val="0F59CB"/>
                </a:solidFill>
                <a:ea typeface="字魂143号-正酷超级黑" pitchFamily="2" charset="-122"/>
              </a:rPr>
              <a:t>1.</a:t>
            </a:r>
            <a:r>
              <a:rPr kumimoji="1" lang="zh-CN" altLang="en-US" sz="2400" i="1" dirty="0">
                <a:solidFill>
                  <a:srgbClr val="0F59CB"/>
                </a:solidFill>
                <a:ea typeface="字魂143号-正酷超级黑" pitchFamily="2" charset="-122"/>
              </a:rPr>
              <a:t> 数值特征：</a:t>
            </a:r>
            <a:r>
              <a:rPr lang="zh-CN" altLang="en-US" sz="1600" dirty="0"/>
              <a:t>将</a:t>
            </a:r>
            <a:r>
              <a:rPr lang="en-US" altLang="zh-CN" sz="1600" dirty="0" err="1"/>
              <a:t>dev_height</a:t>
            </a:r>
            <a:r>
              <a:rPr lang="zh-CN" altLang="en-US" sz="1600" dirty="0"/>
              <a:t>（设备高）、</a:t>
            </a:r>
            <a:r>
              <a:rPr lang="en-US" altLang="zh-CN" sz="1600" dirty="0"/>
              <a:t> </a:t>
            </a:r>
            <a:r>
              <a:rPr lang="en-US" altLang="zh-CN" sz="1600" dirty="0" err="1"/>
              <a:t>dev_width</a:t>
            </a:r>
            <a:r>
              <a:rPr lang="zh-CN" altLang="en-US" sz="1600" dirty="0"/>
              <a:t>（设备宽）、</a:t>
            </a:r>
            <a:r>
              <a:rPr lang="en-US" altLang="zh-CN" sz="1600" dirty="0" err="1"/>
              <a:t>dev_ppi</a:t>
            </a:r>
            <a:r>
              <a:rPr lang="zh-CN" altLang="en-US" sz="1600" dirty="0"/>
              <a:t>（屏幕分辨率）计算出</a:t>
            </a:r>
            <a:r>
              <a:rPr lang="en-US" altLang="zh-CN" sz="1600" dirty="0"/>
              <a:t>inch</a:t>
            </a:r>
            <a:r>
              <a:rPr lang="zh-CN" altLang="en-US" sz="1600" dirty="0"/>
              <a:t>手机尺寸新特征。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68AD8A2-D3EE-480B-A83E-887B2590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2718739"/>
            <a:ext cx="3860998" cy="163838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A8F6A1B-21D5-47D8-9A82-25A044EBF9C6}"/>
              </a:ext>
            </a:extLst>
          </p:cNvPr>
          <p:cNvSpPr txBox="1"/>
          <p:nvPr/>
        </p:nvSpPr>
        <p:spPr>
          <a:xfrm>
            <a:off x="393840" y="2183643"/>
            <a:ext cx="10912335" cy="5810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sz="2400" i="1" dirty="0">
                <a:solidFill>
                  <a:srgbClr val="0F59CB"/>
                </a:solidFill>
                <a:ea typeface="字魂143号-正酷超级黑" pitchFamily="2" charset="-122"/>
              </a:rPr>
              <a:t>2.</a:t>
            </a:r>
            <a:r>
              <a:rPr kumimoji="1" lang="zh-CN" altLang="en-US" sz="2400" i="1" dirty="0">
                <a:solidFill>
                  <a:srgbClr val="0F59CB"/>
                </a:solidFill>
                <a:ea typeface="字魂143号-正酷超级黑" pitchFamily="2" charset="-122"/>
              </a:rPr>
              <a:t> 类别特征：</a:t>
            </a:r>
            <a:r>
              <a:rPr lang="zh-CN" altLang="en-US" sz="1600" dirty="0"/>
              <a:t>数据集中存在大量类别特征，因此将类别特征在训练集中的占比替换类别值。</a:t>
            </a:r>
            <a:endParaRPr lang="en-US" altLang="zh-CN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CB9212-8C14-4314-A0FA-ABC793D1D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831" y="3883239"/>
            <a:ext cx="4125685" cy="29681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DB40FD1-E5D5-4943-9004-57F662894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79" y="5028446"/>
            <a:ext cx="5943905" cy="9652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ABB5FAE-FC68-4857-8C4B-2840CAF9414F}"/>
              </a:ext>
            </a:extLst>
          </p:cNvPr>
          <p:cNvSpPr txBox="1"/>
          <p:nvPr/>
        </p:nvSpPr>
        <p:spPr>
          <a:xfrm>
            <a:off x="388318" y="4467386"/>
            <a:ext cx="8759683" cy="5810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sz="2400" i="1" dirty="0">
                <a:solidFill>
                  <a:srgbClr val="0F59CB"/>
                </a:solidFill>
                <a:ea typeface="字魂143号-正酷超级黑" pitchFamily="2" charset="-122"/>
              </a:rPr>
              <a:t>3.</a:t>
            </a:r>
            <a:r>
              <a:rPr kumimoji="1" lang="zh-CN" altLang="en-US" sz="2400" i="1" dirty="0">
                <a:solidFill>
                  <a:srgbClr val="0F59CB"/>
                </a:solidFill>
                <a:ea typeface="字魂143号-正酷超级黑" pitchFamily="2" charset="-122"/>
              </a:rPr>
              <a:t> 时间特征：</a:t>
            </a:r>
            <a:r>
              <a:rPr lang="zh-CN" altLang="en-US" sz="1600" dirty="0"/>
              <a:t>对日、小时、分钟进行提取处理时间特征。</a:t>
            </a:r>
            <a:endParaRPr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07760B-D47D-4AE2-AF3A-A7932C03B64E}"/>
              </a:ext>
            </a:extLst>
          </p:cNvPr>
          <p:cNvSpPr txBox="1"/>
          <p:nvPr/>
        </p:nvSpPr>
        <p:spPr>
          <a:xfrm>
            <a:off x="7141030" y="2885251"/>
            <a:ext cx="4597400" cy="9721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sz="2400" i="1" dirty="0">
                <a:solidFill>
                  <a:srgbClr val="0F59CB"/>
                </a:solidFill>
                <a:ea typeface="字魂143号-正酷超级黑" pitchFamily="2" charset="-122"/>
              </a:rPr>
              <a:t>4.</a:t>
            </a:r>
            <a:r>
              <a:rPr kumimoji="1" lang="zh-CN" altLang="en-US" sz="2400" i="1" dirty="0">
                <a:solidFill>
                  <a:srgbClr val="0F59CB"/>
                </a:solidFill>
                <a:ea typeface="字魂143号-正酷超级黑" pitchFamily="2" charset="-122"/>
              </a:rPr>
              <a:t> 组合特征：</a:t>
            </a:r>
            <a:r>
              <a:rPr lang="zh-CN" altLang="en-US" sz="1600" dirty="0"/>
              <a:t>将特征分为用户特征、设备特征、媒体特征三类，各类间进行特征融合。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441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0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li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ïSļîďé"/>
          <p:cNvSpPr/>
          <p:nvPr/>
        </p:nvSpPr>
        <p:spPr>
          <a:xfrm rot="21237295">
            <a:off x="1151500" y="2490976"/>
            <a:ext cx="9251302" cy="2740941"/>
          </a:xfrm>
          <a:prstGeom prst="parallelogram">
            <a:avLst/>
          </a:prstGeom>
          <a:noFill/>
          <a:ln w="47625">
            <a:solidFill>
              <a:srgbClr val="FF69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ïšľidê"/>
          <p:cNvSpPr/>
          <p:nvPr/>
        </p:nvSpPr>
        <p:spPr>
          <a:xfrm rot="21237295">
            <a:off x="1789199" y="1744190"/>
            <a:ext cx="9251302" cy="3038495"/>
          </a:xfrm>
          <a:prstGeom prst="parallelogram">
            <a:avLst/>
          </a:prstGeom>
          <a:solidFill>
            <a:srgbClr val="2E7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rot="21240000">
            <a:off x="9329240" y="1459951"/>
            <a:ext cx="1308890" cy="447974"/>
            <a:chOff x="6754557" y="4995607"/>
            <a:chExt cx="2556386" cy="90538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iš1ïḋê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íṡḻiḓè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îsľîḑê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iŝḻïḍê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íṧ1iḋé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îṥḷîḑe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ïşľíḍ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íŝľíḓê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 flipV="1">
            <a:off x="10253176" y="4397692"/>
            <a:ext cx="600746" cy="703189"/>
            <a:chOff x="2335299" y="1501016"/>
            <a:chExt cx="634455" cy="742646"/>
          </a:xfrm>
          <a:solidFill>
            <a:schemeClr val="accent1"/>
          </a:solidFill>
        </p:grpSpPr>
        <p:sp>
          <p:nvSpPr>
            <p:cNvPr id="44" name="i$líď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rgbClr val="FF6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iṡľiḑè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ïṡ1íḑe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 rot="21240000">
            <a:off x="1725211" y="4678611"/>
            <a:ext cx="1289334" cy="456639"/>
            <a:chOff x="6754557" y="4995607"/>
            <a:chExt cx="2556386" cy="905386"/>
          </a:xfrm>
          <a:solidFill>
            <a:schemeClr val="bg1">
              <a:lumMod val="95000"/>
            </a:schemeClr>
          </a:solidFill>
        </p:grpSpPr>
        <p:sp>
          <p:nvSpPr>
            <p:cNvPr id="48" name="îSļíḓé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îṧlïḍé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îşḻiďe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i$ļíḑe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îṧľïḑe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ïSliḓé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iṧľîḓ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i$ḻîḑé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işliḋé"/>
          <p:cNvSpPr>
            <a:spLocks noGrp="1"/>
          </p:cNvSpPr>
          <p:nvPr>
            <p:ph type="title" idx="4294967295"/>
          </p:nvPr>
        </p:nvSpPr>
        <p:spPr>
          <a:xfrm rot="21230378">
            <a:off x="4928998" y="2628826"/>
            <a:ext cx="4957679" cy="8953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7200" i="1" dirty="0">
                <a:solidFill>
                  <a:schemeClr val="bg1"/>
                </a:solidFill>
                <a:latin typeface="字魂143号-正酷超级黑" pitchFamily="2" charset="-122"/>
                <a:ea typeface="字魂143号-正酷超级黑" pitchFamily="2" charset="-122"/>
              </a:rPr>
              <a:t>模型构建</a:t>
            </a:r>
          </a:p>
        </p:txBody>
      </p:sp>
      <p:sp>
        <p:nvSpPr>
          <p:cNvPr id="9" name="îsľíḑê"/>
          <p:cNvSpPr txBox="1"/>
          <p:nvPr/>
        </p:nvSpPr>
        <p:spPr>
          <a:xfrm rot="21240000">
            <a:off x="3500439" y="3138404"/>
            <a:ext cx="937373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 rot="11696192" flipH="1" flipV="1">
            <a:off x="2095452" y="1334408"/>
            <a:ext cx="600746" cy="703189"/>
            <a:chOff x="2335299" y="1501016"/>
            <a:chExt cx="634455" cy="742646"/>
          </a:xfrm>
          <a:solidFill>
            <a:schemeClr val="accent1"/>
          </a:solidFill>
        </p:grpSpPr>
        <p:sp>
          <p:nvSpPr>
            <p:cNvPr id="30" name="i$líď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rgbClr val="FF6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ṡľiḑè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ïṡ1íḑe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155498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725DB16-8B3C-4923-9A1C-1BC873A4A3A6}"/>
              </a:ext>
            </a:extLst>
          </p:cNvPr>
          <p:cNvGrpSpPr/>
          <p:nvPr/>
        </p:nvGrpSpPr>
        <p:grpSpPr>
          <a:xfrm>
            <a:off x="697584" y="454127"/>
            <a:ext cx="4446910" cy="523220"/>
            <a:chOff x="535024" y="291567"/>
            <a:chExt cx="4446910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48749C5-5D43-4A1E-A654-B5586162D476}"/>
                </a:ext>
              </a:extLst>
            </p:cNvPr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5" name="箭头: V 形 5">
                <a:extLst>
                  <a:ext uri="{FF2B5EF4-FFF2-40B4-BE49-F238E27FC236}">
                    <a16:creationId xmlns:a16="http://schemas.microsoft.com/office/drawing/2014/main" id="{33C695A4-EA22-4ECE-B7F7-DC123FD3A810}"/>
                  </a:ext>
                </a:extLst>
              </p:cNvPr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箭头: V 形 6">
                <a:extLst>
                  <a:ext uri="{FF2B5EF4-FFF2-40B4-BE49-F238E27FC236}">
                    <a16:creationId xmlns:a16="http://schemas.microsoft.com/office/drawing/2014/main" id="{DB3F75F3-5AE9-429D-B21F-236A050A856C}"/>
                  </a:ext>
                </a:extLst>
              </p:cNvPr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箭头: V 形 7">
                <a:extLst>
                  <a:ext uri="{FF2B5EF4-FFF2-40B4-BE49-F238E27FC236}">
                    <a16:creationId xmlns:a16="http://schemas.microsoft.com/office/drawing/2014/main" id="{87C64F09-FD1C-4A99-B75F-2FD577C2364C}"/>
                  </a:ext>
                </a:extLst>
              </p:cNvPr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文本框 8">
              <a:extLst>
                <a:ext uri="{FF2B5EF4-FFF2-40B4-BE49-F238E27FC236}">
                  <a16:creationId xmlns:a16="http://schemas.microsoft.com/office/drawing/2014/main" id="{0ACA11E6-4A6D-4743-96C6-8014EA155D31}"/>
                </a:ext>
              </a:extLst>
            </p:cNvPr>
            <p:cNvSpPr txBox="1"/>
            <p:nvPr/>
          </p:nvSpPr>
          <p:spPr>
            <a:xfrm>
              <a:off x="1116912" y="291567"/>
              <a:ext cx="3865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模型构建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42207D-65CE-4B5C-B386-35FD89FAF1FD}"/>
              </a:ext>
            </a:extLst>
          </p:cNvPr>
          <p:cNvSpPr txBox="1"/>
          <p:nvPr/>
        </p:nvSpPr>
        <p:spPr>
          <a:xfrm>
            <a:off x="778058" y="1079188"/>
            <a:ext cx="875968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在本次比赛中分别用了</a:t>
            </a:r>
            <a:r>
              <a:rPr lang="en-US" altLang="zh-CN" dirty="0" err="1"/>
              <a:t>LightGBM</a:t>
            </a:r>
            <a:r>
              <a:rPr lang="zh-CN" altLang="en-US" dirty="0"/>
              <a:t>和</a:t>
            </a:r>
            <a:r>
              <a:rPr lang="en-US" altLang="zh-CN" dirty="0" err="1"/>
              <a:t>CatBoost</a:t>
            </a:r>
            <a:r>
              <a:rPr lang="zh-CN" altLang="en-US" dirty="0"/>
              <a:t>模型。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32276F-90FD-490E-BF39-B2BF72F98DFE}"/>
              </a:ext>
            </a:extLst>
          </p:cNvPr>
          <p:cNvSpPr txBox="1"/>
          <p:nvPr/>
        </p:nvSpPr>
        <p:spPr>
          <a:xfrm>
            <a:off x="161868" y="3271272"/>
            <a:ext cx="6100232" cy="662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sz="2800" i="1" dirty="0" err="1">
                <a:solidFill>
                  <a:srgbClr val="0F59CB"/>
                </a:solidFill>
                <a:ea typeface="字魂143号-正酷超级黑" pitchFamily="2" charset="-122"/>
              </a:rPr>
              <a:t>LightGBM</a:t>
            </a:r>
            <a:endParaRPr kumimoji="1" lang="zh-CN" altLang="en-US" sz="2800" i="1" dirty="0">
              <a:solidFill>
                <a:srgbClr val="0F59CB"/>
              </a:solidFill>
              <a:ea typeface="字魂143号-正酷超级黑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50FDBD-32FD-426B-B77A-D9ACAB49EE81}"/>
              </a:ext>
            </a:extLst>
          </p:cNvPr>
          <p:cNvSpPr txBox="1"/>
          <p:nvPr/>
        </p:nvSpPr>
        <p:spPr>
          <a:xfrm>
            <a:off x="2312458" y="1754591"/>
            <a:ext cx="9717675" cy="12030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&gt;&gt;</a:t>
            </a:r>
            <a:r>
              <a:rPr lang="en-US" altLang="zh-CN" dirty="0" err="1"/>
              <a:t>LightGBM</a:t>
            </a:r>
            <a:r>
              <a:rPr lang="zh-CN" altLang="en-US" dirty="0"/>
              <a:t>是一个梯度提升框架，使用基于树的学习算法。</a:t>
            </a:r>
            <a:endParaRPr lang="en-US" altLang="zh-CN" dirty="0"/>
          </a:p>
          <a:p>
            <a:r>
              <a:rPr lang="zh-CN" altLang="en-US" sz="1600" dirty="0"/>
              <a:t>有以下特点：①基于</a:t>
            </a:r>
            <a:r>
              <a:rPr lang="en-US" altLang="zh-CN" sz="1600" dirty="0"/>
              <a:t>Histogram</a:t>
            </a:r>
            <a:r>
              <a:rPr lang="zh-CN" altLang="en-US" sz="1600" dirty="0"/>
              <a:t>的决策树算法、②带深度限制的</a:t>
            </a:r>
            <a:r>
              <a:rPr lang="en-US" altLang="zh-CN" sz="1600" dirty="0"/>
              <a:t>Leaf-wise</a:t>
            </a:r>
            <a:r>
              <a:rPr lang="zh-CN" altLang="en-US" sz="1600" dirty="0"/>
              <a:t>的叶子生长策略、③直方图做差加速、④直接支持类别特征</a:t>
            </a:r>
            <a:r>
              <a:rPr lang="en-US" altLang="zh-CN" sz="1600" dirty="0"/>
              <a:t>(Categorical Feature)</a:t>
            </a:r>
            <a:r>
              <a:rPr lang="zh-CN" altLang="en-US" sz="1600" dirty="0"/>
              <a:t>、⑤</a:t>
            </a:r>
            <a:r>
              <a:rPr lang="en-US" altLang="zh-CN" sz="1600" dirty="0"/>
              <a:t>Cache</a:t>
            </a:r>
            <a:r>
              <a:rPr lang="zh-CN" altLang="en-US" sz="1600" dirty="0"/>
              <a:t>命中率优化、⑥基于直方图的稀疏特征优化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8E087D-58CD-4486-BA75-0825D118B656}"/>
              </a:ext>
            </a:extLst>
          </p:cNvPr>
          <p:cNvSpPr txBox="1"/>
          <p:nvPr/>
        </p:nvSpPr>
        <p:spPr>
          <a:xfrm>
            <a:off x="2312457" y="3091871"/>
            <a:ext cx="9717675" cy="41983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&gt;&gt;</a:t>
            </a:r>
            <a:r>
              <a:rPr lang="zh-CN" altLang="en-US" dirty="0"/>
              <a:t>算法原理：</a:t>
            </a:r>
            <a:endParaRPr lang="en-US" altLang="zh-CN" dirty="0"/>
          </a:p>
          <a:p>
            <a:pPr marL="342900" indent="-342900">
              <a:buAutoNum type="arabicParenR"/>
            </a:pPr>
            <a:r>
              <a:rPr lang="en-US" altLang="zh-CN" sz="1600" b="1" dirty="0"/>
              <a:t>Gradient-based One-Side Sampling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GOSS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r>
              <a:rPr lang="en-US" altLang="zh-CN" sz="1600" dirty="0"/>
              <a:t>GOSS</a:t>
            </a:r>
            <a:r>
              <a:rPr lang="zh-CN" altLang="en-US" sz="1600" dirty="0"/>
              <a:t>是一种在减少数据量和保证精度上平衡的算法。</a:t>
            </a:r>
            <a:r>
              <a:rPr lang="en-US" altLang="zh-CN" sz="1600" dirty="0"/>
              <a:t>GOSS</a:t>
            </a:r>
            <a:r>
              <a:rPr lang="zh-CN" altLang="en-US" sz="1600" dirty="0"/>
              <a:t>是通过区分不同梯度的实例，保留较大梯度实例同时对较小梯度随机采样的方式减少计算量，从而达到提升效率的目的。</a:t>
            </a:r>
            <a:endParaRPr lang="zh-CN" altLang="en-US" sz="1600" b="1" dirty="0"/>
          </a:p>
          <a:p>
            <a:r>
              <a:rPr lang="en-US" altLang="zh-CN" sz="1600" b="1" dirty="0"/>
              <a:t>2)  Exclusive Feature Bundling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EFB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r>
              <a:rPr lang="en-US" altLang="zh-CN" sz="1600" dirty="0"/>
              <a:t>EFB</a:t>
            </a:r>
            <a:r>
              <a:rPr lang="zh-CN" altLang="en-US" sz="1600" dirty="0"/>
              <a:t>是通过特征捆绑的方式减少特征维度来提升计算效率。通常被捆绑的特征都是互斥的。算法步骤如下：</a:t>
            </a:r>
          </a:p>
          <a:p>
            <a:r>
              <a:rPr lang="zh-CN" altLang="en-US" sz="1600" dirty="0"/>
              <a:t>①将特征按照非零值的个数进行排序、②计算不同特征之间的冲突比率、③遍历每个特征并尝试合并特征，使冲突比率最小化</a:t>
            </a:r>
          </a:p>
          <a:p>
            <a:endParaRPr lang="zh-CN" altLang="en-US" sz="1600" dirty="0"/>
          </a:p>
          <a:p>
            <a:endParaRPr lang="zh-CN" altLang="en-US" sz="1600" b="1" dirty="0"/>
          </a:p>
          <a:p>
            <a:endParaRPr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213F2F-30F9-4A9F-B58E-FBD9DC39D4C5}"/>
              </a:ext>
            </a:extLst>
          </p:cNvPr>
          <p:cNvSpPr txBox="1"/>
          <p:nvPr/>
        </p:nvSpPr>
        <p:spPr>
          <a:xfrm>
            <a:off x="0" y="6480589"/>
            <a:ext cx="10629899" cy="3774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论文地址：https://papers.nips.cc/paper/2017/file/6449f44a102fde848669bdd9eb6b76fa-Paper.pdf</a:t>
            </a:r>
          </a:p>
        </p:txBody>
      </p:sp>
    </p:spTree>
    <p:extLst>
      <p:ext uri="{BB962C8B-B14F-4D97-AF65-F5344CB8AC3E}">
        <p14:creationId xmlns:p14="http://schemas.microsoft.com/office/powerpoint/2010/main" val="247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  <p:bldP spid="20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725DB16-8B3C-4923-9A1C-1BC873A4A3A6}"/>
              </a:ext>
            </a:extLst>
          </p:cNvPr>
          <p:cNvGrpSpPr/>
          <p:nvPr/>
        </p:nvGrpSpPr>
        <p:grpSpPr>
          <a:xfrm>
            <a:off x="697584" y="454127"/>
            <a:ext cx="4446910" cy="523220"/>
            <a:chOff x="535024" y="291567"/>
            <a:chExt cx="4446910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48749C5-5D43-4A1E-A654-B5586162D476}"/>
                </a:ext>
              </a:extLst>
            </p:cNvPr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5" name="箭头: V 形 5">
                <a:extLst>
                  <a:ext uri="{FF2B5EF4-FFF2-40B4-BE49-F238E27FC236}">
                    <a16:creationId xmlns:a16="http://schemas.microsoft.com/office/drawing/2014/main" id="{33C695A4-EA22-4ECE-B7F7-DC123FD3A810}"/>
                  </a:ext>
                </a:extLst>
              </p:cNvPr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箭头: V 形 6">
                <a:extLst>
                  <a:ext uri="{FF2B5EF4-FFF2-40B4-BE49-F238E27FC236}">
                    <a16:creationId xmlns:a16="http://schemas.microsoft.com/office/drawing/2014/main" id="{DB3F75F3-5AE9-429D-B21F-236A050A856C}"/>
                  </a:ext>
                </a:extLst>
              </p:cNvPr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箭头: V 形 7">
                <a:extLst>
                  <a:ext uri="{FF2B5EF4-FFF2-40B4-BE49-F238E27FC236}">
                    <a16:creationId xmlns:a16="http://schemas.microsoft.com/office/drawing/2014/main" id="{87C64F09-FD1C-4A99-B75F-2FD577C2364C}"/>
                  </a:ext>
                </a:extLst>
              </p:cNvPr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文本框 8">
              <a:extLst>
                <a:ext uri="{FF2B5EF4-FFF2-40B4-BE49-F238E27FC236}">
                  <a16:creationId xmlns:a16="http://schemas.microsoft.com/office/drawing/2014/main" id="{0ACA11E6-4A6D-4743-96C6-8014EA155D31}"/>
                </a:ext>
              </a:extLst>
            </p:cNvPr>
            <p:cNvSpPr txBox="1"/>
            <p:nvPr/>
          </p:nvSpPr>
          <p:spPr>
            <a:xfrm>
              <a:off x="1116912" y="291567"/>
              <a:ext cx="3865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模型构建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19FDF8A-B1B4-496C-ADAA-1EEE547FEB42}"/>
              </a:ext>
            </a:extLst>
          </p:cNvPr>
          <p:cNvSpPr txBox="1"/>
          <p:nvPr/>
        </p:nvSpPr>
        <p:spPr>
          <a:xfrm>
            <a:off x="200025" y="3210250"/>
            <a:ext cx="6100232" cy="662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sz="2800" i="1" dirty="0" err="1">
                <a:solidFill>
                  <a:srgbClr val="0F59CB"/>
                </a:solidFill>
                <a:ea typeface="字魂143号-正酷超级黑" pitchFamily="2" charset="-122"/>
              </a:rPr>
              <a:t>CatBoost</a:t>
            </a:r>
            <a:endParaRPr kumimoji="1" lang="zh-CN" altLang="en-US" sz="2800" i="1" dirty="0">
              <a:solidFill>
                <a:srgbClr val="0F59CB"/>
              </a:solidFill>
              <a:ea typeface="字魂143号-正酷超级黑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6E9063-A35C-48C8-AA54-CEED1A11F464}"/>
              </a:ext>
            </a:extLst>
          </p:cNvPr>
          <p:cNvSpPr txBox="1"/>
          <p:nvPr/>
        </p:nvSpPr>
        <p:spPr>
          <a:xfrm>
            <a:off x="2085975" y="1160318"/>
            <a:ext cx="9715499" cy="8744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&gt;&gt;</a:t>
            </a:r>
            <a:r>
              <a:rPr lang="en-US" altLang="zh-CN" dirty="0" err="1"/>
              <a:t>CatBoost</a:t>
            </a:r>
            <a:r>
              <a:rPr lang="zh-CN" altLang="en-US" dirty="0"/>
              <a:t>（</a:t>
            </a:r>
            <a:r>
              <a:rPr lang="en-US" altLang="zh-CN" dirty="0"/>
              <a:t>categorical boosting</a:t>
            </a:r>
            <a:r>
              <a:rPr lang="zh-CN" altLang="en-US" dirty="0"/>
              <a:t>）是一种能够很好地处理类别型特征的梯度提升算法库。该库中的学习算法基于</a:t>
            </a:r>
            <a:r>
              <a:rPr lang="en-US" altLang="zh-CN" dirty="0"/>
              <a:t>GPU</a:t>
            </a:r>
            <a:r>
              <a:rPr lang="zh-CN" altLang="en-US" dirty="0"/>
              <a:t>实现，打分算法基于</a:t>
            </a:r>
            <a:r>
              <a:rPr lang="en-US" altLang="zh-CN" dirty="0"/>
              <a:t>CPU</a:t>
            </a:r>
            <a:r>
              <a:rPr lang="zh-CN" altLang="en-US" dirty="0"/>
              <a:t>实现。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242A4D-5458-4348-AE97-04F1FCD78212}"/>
              </a:ext>
            </a:extLst>
          </p:cNvPr>
          <p:cNvSpPr txBox="1"/>
          <p:nvPr/>
        </p:nvSpPr>
        <p:spPr>
          <a:xfrm>
            <a:off x="2085975" y="2002525"/>
            <a:ext cx="9906000" cy="15261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它自动采用特殊的方式处理类别型特征。首先对类别型特征做一些统计，计算某个类别特征出现的频率，之后加上超参数，生成新的数值型特征。catboost的基模型采用的是对称树，同时计算leaf-value方式和传统的boosting算法也不一样，传统的boosting算法计算的是平均数，而catboost在这方面做了优化采用了其他的算法，这些改进都能防止模型过拟合。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CD3E81F-3FBB-4B34-AAAA-3A77F0760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64" y="4370919"/>
            <a:ext cx="7460427" cy="241814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B650FC8-1BC6-4006-918B-FD88C516C45B}"/>
              </a:ext>
            </a:extLst>
          </p:cNvPr>
          <p:cNvSpPr txBox="1"/>
          <p:nvPr/>
        </p:nvSpPr>
        <p:spPr>
          <a:xfrm>
            <a:off x="2094113" y="3872804"/>
            <a:ext cx="6100762" cy="4589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&gt;&gt;</a:t>
            </a:r>
            <a:r>
              <a:rPr lang="zh-CN" altLang="en-US" dirty="0"/>
              <a:t>算法伪代码：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5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725DB16-8B3C-4923-9A1C-1BC873A4A3A6}"/>
              </a:ext>
            </a:extLst>
          </p:cNvPr>
          <p:cNvGrpSpPr/>
          <p:nvPr/>
        </p:nvGrpSpPr>
        <p:grpSpPr>
          <a:xfrm>
            <a:off x="697584" y="454127"/>
            <a:ext cx="4446910" cy="523220"/>
            <a:chOff x="535024" y="291567"/>
            <a:chExt cx="4446910" cy="5232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48749C5-5D43-4A1E-A654-B5586162D476}"/>
                </a:ext>
              </a:extLst>
            </p:cNvPr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5" name="箭头: V 形 5">
                <a:extLst>
                  <a:ext uri="{FF2B5EF4-FFF2-40B4-BE49-F238E27FC236}">
                    <a16:creationId xmlns:a16="http://schemas.microsoft.com/office/drawing/2014/main" id="{33C695A4-EA22-4ECE-B7F7-DC123FD3A810}"/>
                  </a:ext>
                </a:extLst>
              </p:cNvPr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箭头: V 形 6">
                <a:extLst>
                  <a:ext uri="{FF2B5EF4-FFF2-40B4-BE49-F238E27FC236}">
                    <a16:creationId xmlns:a16="http://schemas.microsoft.com/office/drawing/2014/main" id="{DB3F75F3-5AE9-429D-B21F-236A050A856C}"/>
                  </a:ext>
                </a:extLst>
              </p:cNvPr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箭头: V 形 7">
                <a:extLst>
                  <a:ext uri="{FF2B5EF4-FFF2-40B4-BE49-F238E27FC236}">
                    <a16:creationId xmlns:a16="http://schemas.microsoft.com/office/drawing/2014/main" id="{87C64F09-FD1C-4A99-B75F-2FD577C2364C}"/>
                  </a:ext>
                </a:extLst>
              </p:cNvPr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文本框 8">
              <a:extLst>
                <a:ext uri="{FF2B5EF4-FFF2-40B4-BE49-F238E27FC236}">
                  <a16:creationId xmlns:a16="http://schemas.microsoft.com/office/drawing/2014/main" id="{0ACA11E6-4A6D-4743-96C6-8014EA155D31}"/>
                </a:ext>
              </a:extLst>
            </p:cNvPr>
            <p:cNvSpPr txBox="1"/>
            <p:nvPr/>
          </p:nvSpPr>
          <p:spPr>
            <a:xfrm>
              <a:off x="1116912" y="291567"/>
              <a:ext cx="3865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模型构建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CD16F13E-C493-4F44-B09D-B2CE6CD0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49041"/>
            <a:ext cx="5368604" cy="29299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8D19A0-C5BC-4494-897B-616CDCCF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5" y="2049041"/>
            <a:ext cx="4984474" cy="18140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415B2C-E919-4DFE-A390-64A4521DA2EB}"/>
              </a:ext>
            </a:extLst>
          </p:cNvPr>
          <p:cNvSpPr txBox="1"/>
          <p:nvPr/>
        </p:nvSpPr>
        <p:spPr>
          <a:xfrm>
            <a:off x="1802877" y="1189385"/>
            <a:ext cx="6100232" cy="662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sz="2800" i="1" dirty="0" err="1">
                <a:solidFill>
                  <a:srgbClr val="0F59CB"/>
                </a:solidFill>
                <a:ea typeface="字魂143号-正酷超级黑" pitchFamily="2" charset="-122"/>
              </a:rPr>
              <a:t>LightGBM</a:t>
            </a:r>
            <a:endParaRPr kumimoji="1" lang="zh-CN" altLang="en-US" sz="2800" i="1" dirty="0">
              <a:solidFill>
                <a:srgbClr val="0F59CB"/>
              </a:solidFill>
              <a:ea typeface="字魂143号-正酷超级黑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01BFE9-30FD-4C7A-ADAC-871BDD0B94A1}"/>
              </a:ext>
            </a:extLst>
          </p:cNvPr>
          <p:cNvSpPr txBox="1"/>
          <p:nvPr/>
        </p:nvSpPr>
        <p:spPr>
          <a:xfrm>
            <a:off x="7736952" y="1189385"/>
            <a:ext cx="6100232" cy="662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sz="2800" i="1" dirty="0" err="1">
                <a:solidFill>
                  <a:srgbClr val="0F59CB"/>
                </a:solidFill>
                <a:ea typeface="字魂143号-正酷超级黑" pitchFamily="2" charset="-122"/>
              </a:rPr>
              <a:t>CatBoost</a:t>
            </a:r>
            <a:endParaRPr kumimoji="1" lang="zh-CN" altLang="en-US" sz="2800" i="1" dirty="0">
              <a:solidFill>
                <a:srgbClr val="0F59CB"/>
              </a:solidFill>
              <a:ea typeface="字魂143号-正酷超级黑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418EEF-2392-41C3-93B6-829FDC38C022}"/>
              </a:ext>
            </a:extLst>
          </p:cNvPr>
          <p:cNvSpPr txBox="1"/>
          <p:nvPr/>
        </p:nvSpPr>
        <p:spPr>
          <a:xfrm>
            <a:off x="377725" y="4155414"/>
            <a:ext cx="6919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8F9A533-C7B8-4F74-9006-AC4FCC0E4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7" y="4654854"/>
            <a:ext cx="5693309" cy="4647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CCD90A5-4AAE-4C88-AE9C-69FA46E0D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325" y="5185424"/>
            <a:ext cx="5548079" cy="37761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D1B4E69-A293-4638-8D61-16AA36906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397" y="5712743"/>
            <a:ext cx="5627955" cy="42118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8234B71-CBEB-49E3-92E3-07186E741627}"/>
              </a:ext>
            </a:extLst>
          </p:cNvPr>
          <p:cNvSpPr txBox="1"/>
          <p:nvPr/>
        </p:nvSpPr>
        <p:spPr>
          <a:xfrm>
            <a:off x="292206" y="5242592"/>
            <a:ext cx="5384694" cy="128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0" dirty="0"/>
              <a:t>累计提交了</a:t>
            </a:r>
            <a:r>
              <a:rPr lang="en-US" altLang="zh-CN" sz="1800" b="0" dirty="0"/>
              <a:t>21</a:t>
            </a:r>
            <a:r>
              <a:rPr lang="zh-CN" altLang="en-US" sz="1800" b="0" dirty="0"/>
              <a:t>次结果，同一模型每次运行的得分会有一定的偏差，但是</a:t>
            </a:r>
            <a:r>
              <a:rPr lang="en-US" altLang="zh-CN" sz="1800" b="0" dirty="0" err="1"/>
              <a:t>CatBoost</a:t>
            </a:r>
            <a:r>
              <a:rPr lang="zh-CN" altLang="en-US" sz="1800" b="0" dirty="0"/>
              <a:t>的得分还是稳定地比</a:t>
            </a:r>
            <a:r>
              <a:rPr lang="en-US" altLang="zh-CN" sz="1800" b="0" dirty="0" err="1"/>
              <a:t>LightGBM</a:t>
            </a:r>
            <a:r>
              <a:rPr lang="zh-CN" altLang="en-US" sz="1800" b="0" dirty="0"/>
              <a:t>高。</a:t>
            </a:r>
          </a:p>
        </p:txBody>
      </p:sp>
    </p:spTree>
    <p:extLst>
      <p:ext uri="{BB962C8B-B14F-4D97-AF65-F5344CB8AC3E}">
        <p14:creationId xmlns:p14="http://schemas.microsoft.com/office/powerpoint/2010/main" val="327163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2869154" y="545478"/>
            <a:ext cx="6360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7200" b="1" i="1" dirty="0">
                <a:gradFill>
                  <a:gsLst>
                    <a:gs pos="0">
                      <a:srgbClr val="2E77E5">
                        <a:alpha val="6000"/>
                      </a:srgbClr>
                    </a:gs>
                    <a:gs pos="100000">
                      <a:srgbClr val="2E77E5">
                        <a:alpha val="59000"/>
                      </a:srgbClr>
                    </a:gs>
                  </a:gsLst>
                  <a:lin ang="5400000" scaled="1"/>
                </a:gradFill>
                <a:latin typeface="Avenir Black Oblique" panose="02000503020000020003" pitchFamily="2" charset="0"/>
                <a:ea typeface="YouSheBiaoTiHei" pitchFamily="2" charset="-122"/>
              </a:rPr>
              <a:t>CONTENTS</a:t>
            </a:r>
            <a:endParaRPr kumimoji="1" lang="zh-CN" altLang="en-US" sz="7200" b="1" i="1" dirty="0">
              <a:gradFill>
                <a:gsLst>
                  <a:gs pos="0">
                    <a:srgbClr val="2E77E5">
                      <a:alpha val="6000"/>
                    </a:srgbClr>
                  </a:gs>
                  <a:gs pos="100000">
                    <a:srgbClr val="2E77E5">
                      <a:alpha val="59000"/>
                    </a:srgbClr>
                  </a:gs>
                </a:gsLst>
                <a:lin ang="5400000" scaled="1"/>
              </a:gradFill>
              <a:latin typeface="Avenir Black Oblique" panose="02000503020000020003" pitchFamily="2" charset="0"/>
              <a:ea typeface="YouSheBiaoTiHei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75488" y="3102582"/>
            <a:ext cx="311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i="1" dirty="0">
                <a:solidFill>
                  <a:srgbClr val="0F59CB"/>
                </a:solidFill>
                <a:latin typeface="字魂143号-正酷超级黑" pitchFamily="2" charset="-122"/>
                <a:ea typeface="字魂143号-正酷超级黑" pitchFamily="2" charset="-122"/>
              </a:rPr>
              <a:t>赛题描述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446144" y="4961247"/>
            <a:ext cx="330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i="1" dirty="0">
                <a:solidFill>
                  <a:srgbClr val="0F59CB"/>
                </a:solidFill>
                <a:latin typeface="字魂143号-正酷超级黑" pitchFamily="2" charset="-122"/>
                <a:ea typeface="字魂143号-正酷超级黑" pitchFamily="2" charset="-122"/>
              </a:rPr>
              <a:t>数据介绍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509232" y="3090467"/>
            <a:ext cx="311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i="1" dirty="0">
                <a:solidFill>
                  <a:srgbClr val="0F59CB"/>
                </a:solidFill>
                <a:latin typeface="字魂143号-正酷超级黑" pitchFamily="2" charset="-122"/>
                <a:ea typeface="字魂143号-正酷超级黑" pitchFamily="2" charset="-122"/>
              </a:rPr>
              <a:t>特征工程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666680" y="4982018"/>
            <a:ext cx="311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i="1" dirty="0">
                <a:solidFill>
                  <a:srgbClr val="0F59CB"/>
                </a:solidFill>
                <a:latin typeface="字魂143号-正酷超级黑" pitchFamily="2" charset="-122"/>
                <a:ea typeface="字魂143号-正酷超级黑" pitchFamily="2" charset="-122"/>
              </a:rPr>
              <a:t>模型构建</a:t>
            </a:r>
          </a:p>
        </p:txBody>
      </p:sp>
      <p:cxnSp>
        <p:nvCxnSpPr>
          <p:cNvPr id="74" name="直线连接符 73"/>
          <p:cNvCxnSpPr/>
          <p:nvPr/>
        </p:nvCxnSpPr>
        <p:spPr>
          <a:xfrm>
            <a:off x="1075487" y="4029827"/>
            <a:ext cx="9881271" cy="0"/>
          </a:xfrm>
          <a:prstGeom prst="line">
            <a:avLst/>
          </a:prstGeom>
          <a:ln>
            <a:solidFill>
              <a:srgbClr val="2E77E5">
                <a:alpha val="53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/>
          <p:cNvCxnSpPr/>
          <p:nvPr/>
        </p:nvCxnSpPr>
        <p:spPr>
          <a:xfrm>
            <a:off x="3249049" y="2593507"/>
            <a:ext cx="0" cy="1436320"/>
          </a:xfrm>
          <a:prstGeom prst="line">
            <a:avLst/>
          </a:prstGeom>
          <a:ln>
            <a:solidFill>
              <a:srgbClr val="2E77E5">
                <a:alpha val="53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/>
          <p:cNvCxnSpPr/>
          <p:nvPr/>
        </p:nvCxnSpPr>
        <p:spPr>
          <a:xfrm>
            <a:off x="5234479" y="4029827"/>
            <a:ext cx="0" cy="1436320"/>
          </a:xfrm>
          <a:prstGeom prst="line">
            <a:avLst/>
          </a:prstGeom>
          <a:ln>
            <a:solidFill>
              <a:srgbClr val="2E77E5">
                <a:alpha val="53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íśļíḓê"/>
          <p:cNvSpPr/>
          <p:nvPr/>
        </p:nvSpPr>
        <p:spPr>
          <a:xfrm>
            <a:off x="1242200" y="2679814"/>
            <a:ext cx="1312113" cy="388748"/>
          </a:xfrm>
          <a:prstGeom prst="parallelogram">
            <a:avLst/>
          </a:prstGeom>
          <a:solidFill>
            <a:srgbClr val="FF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32" name="íśļíḓê"/>
          <p:cNvSpPr/>
          <p:nvPr/>
        </p:nvSpPr>
        <p:spPr>
          <a:xfrm>
            <a:off x="4621734" y="2679814"/>
            <a:ext cx="1312113" cy="388748"/>
          </a:xfrm>
          <a:prstGeom prst="parallelogram">
            <a:avLst/>
          </a:prstGeom>
          <a:solidFill>
            <a:srgbClr val="FF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03</a:t>
            </a:r>
            <a:endParaRPr lang="zh-CN" altLang="en-US" dirty="0"/>
          </a:p>
        </p:txBody>
      </p:sp>
      <p:sp>
        <p:nvSpPr>
          <p:cNvPr id="33" name="íśļíḓê"/>
          <p:cNvSpPr/>
          <p:nvPr/>
        </p:nvSpPr>
        <p:spPr>
          <a:xfrm>
            <a:off x="2580565" y="4562339"/>
            <a:ext cx="1312113" cy="388748"/>
          </a:xfrm>
          <a:prstGeom prst="parallelogram">
            <a:avLst/>
          </a:prstGeom>
          <a:solidFill>
            <a:srgbClr val="FF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02</a:t>
            </a:r>
            <a:endParaRPr lang="zh-CN" altLang="en-US" dirty="0"/>
          </a:p>
        </p:txBody>
      </p:sp>
      <p:sp>
        <p:nvSpPr>
          <p:cNvPr id="34" name="íśļíḓê"/>
          <p:cNvSpPr/>
          <p:nvPr/>
        </p:nvSpPr>
        <p:spPr>
          <a:xfrm>
            <a:off x="6666680" y="4562339"/>
            <a:ext cx="1312113" cy="388748"/>
          </a:xfrm>
          <a:prstGeom prst="parallelogram">
            <a:avLst/>
          </a:prstGeom>
          <a:solidFill>
            <a:srgbClr val="FF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04</a:t>
            </a:r>
            <a:endParaRPr lang="zh-CN" altLang="en-US" dirty="0"/>
          </a:p>
        </p:txBody>
      </p:sp>
      <p:cxnSp>
        <p:nvCxnSpPr>
          <p:cNvPr id="24" name="直线连接符 94">
            <a:extLst>
              <a:ext uri="{FF2B5EF4-FFF2-40B4-BE49-F238E27FC236}">
                <a16:creationId xmlns:a16="http://schemas.microsoft.com/office/drawing/2014/main" id="{A02DF74F-8CE1-434A-949C-DD8572552C1C}"/>
              </a:ext>
            </a:extLst>
          </p:cNvPr>
          <p:cNvCxnSpPr/>
          <p:nvPr/>
        </p:nvCxnSpPr>
        <p:spPr>
          <a:xfrm>
            <a:off x="7257241" y="2593507"/>
            <a:ext cx="0" cy="1436320"/>
          </a:xfrm>
          <a:prstGeom prst="line">
            <a:avLst/>
          </a:prstGeom>
          <a:ln>
            <a:solidFill>
              <a:srgbClr val="2E77E5">
                <a:alpha val="53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9CBD5F7-AAB6-4A36-8853-E5F5E877FFFF}"/>
              </a:ext>
            </a:extLst>
          </p:cNvPr>
          <p:cNvSpPr txBox="1"/>
          <p:nvPr/>
        </p:nvSpPr>
        <p:spPr>
          <a:xfrm>
            <a:off x="8316501" y="3077245"/>
            <a:ext cx="311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i="1" dirty="0">
                <a:solidFill>
                  <a:srgbClr val="0F59CB"/>
                </a:solidFill>
                <a:latin typeface="字魂143号-正酷超级黑" pitchFamily="2" charset="-122"/>
                <a:ea typeface="字魂143号-正酷超级黑" pitchFamily="2" charset="-122"/>
              </a:rPr>
              <a:t>总结与展望</a:t>
            </a:r>
          </a:p>
        </p:txBody>
      </p:sp>
      <p:sp>
        <p:nvSpPr>
          <p:cNvPr id="26" name="íśļíḓê">
            <a:extLst>
              <a:ext uri="{FF2B5EF4-FFF2-40B4-BE49-F238E27FC236}">
                <a16:creationId xmlns:a16="http://schemas.microsoft.com/office/drawing/2014/main" id="{2CAE187C-8AF7-48D7-A6E6-5A38E48CE034}"/>
              </a:ext>
            </a:extLst>
          </p:cNvPr>
          <p:cNvSpPr/>
          <p:nvPr/>
        </p:nvSpPr>
        <p:spPr>
          <a:xfrm>
            <a:off x="8429003" y="2666592"/>
            <a:ext cx="1312113" cy="388748"/>
          </a:xfrm>
          <a:prstGeom prst="parallelogram">
            <a:avLst/>
          </a:prstGeom>
          <a:solidFill>
            <a:srgbClr val="FF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05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  <p:bldP spid="51" grpId="0"/>
      <p:bldP spid="66" grpId="0"/>
      <p:bldP spid="71" grpId="0"/>
      <p:bldP spid="31" grpId="0" animBg="1"/>
      <p:bldP spid="32" grpId="0" animBg="1"/>
      <p:bldP spid="33" grpId="0" animBg="1"/>
      <p:bldP spid="34" grpId="0" animBg="1"/>
      <p:bldP spid="25" grpId="0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li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ïSļîďé"/>
          <p:cNvSpPr/>
          <p:nvPr/>
        </p:nvSpPr>
        <p:spPr>
          <a:xfrm rot="21237295">
            <a:off x="1151500" y="2490976"/>
            <a:ext cx="9251302" cy="2740941"/>
          </a:xfrm>
          <a:prstGeom prst="parallelogram">
            <a:avLst/>
          </a:prstGeom>
          <a:noFill/>
          <a:ln w="47625">
            <a:solidFill>
              <a:srgbClr val="FF69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ïšľidê"/>
          <p:cNvSpPr/>
          <p:nvPr/>
        </p:nvSpPr>
        <p:spPr>
          <a:xfrm rot="21237295">
            <a:off x="1789199" y="1744190"/>
            <a:ext cx="9251302" cy="3038495"/>
          </a:xfrm>
          <a:prstGeom prst="parallelogram">
            <a:avLst/>
          </a:prstGeom>
          <a:solidFill>
            <a:srgbClr val="2E7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rot="21240000">
            <a:off x="9329240" y="1459951"/>
            <a:ext cx="1308890" cy="447974"/>
            <a:chOff x="6754557" y="4995607"/>
            <a:chExt cx="2556386" cy="90538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iš1ïḋê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íṡḻiḓè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îsľîḑê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iŝḻïḍê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íṧ1iḋé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îṥḷîḑe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ïşľíḍ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íŝľíḓê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 flipV="1">
            <a:off x="10253176" y="4397692"/>
            <a:ext cx="600746" cy="703189"/>
            <a:chOff x="2335299" y="1501016"/>
            <a:chExt cx="634455" cy="742646"/>
          </a:xfrm>
          <a:solidFill>
            <a:schemeClr val="accent1"/>
          </a:solidFill>
        </p:grpSpPr>
        <p:sp>
          <p:nvSpPr>
            <p:cNvPr id="44" name="i$líď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rgbClr val="FF6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iṡľiḑè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ïṡ1íḑe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 rot="21240000">
            <a:off x="1725211" y="4678611"/>
            <a:ext cx="1289334" cy="456639"/>
            <a:chOff x="6754557" y="4995607"/>
            <a:chExt cx="2556386" cy="905386"/>
          </a:xfrm>
          <a:solidFill>
            <a:schemeClr val="bg1">
              <a:lumMod val="95000"/>
            </a:schemeClr>
          </a:solidFill>
        </p:grpSpPr>
        <p:sp>
          <p:nvSpPr>
            <p:cNvPr id="48" name="îSļíḓé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îṧlïḍé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îşḻiďe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i$ļíḑe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îṧľïḑe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ïSliḓé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iṧľîḓ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i$ḻîḑé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işliḋé"/>
          <p:cNvSpPr>
            <a:spLocks noGrp="1"/>
          </p:cNvSpPr>
          <p:nvPr>
            <p:ph type="title" idx="4294967295"/>
          </p:nvPr>
        </p:nvSpPr>
        <p:spPr>
          <a:xfrm rot="21230378">
            <a:off x="4928998" y="2628826"/>
            <a:ext cx="4957679" cy="8953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7200" i="1" dirty="0">
                <a:solidFill>
                  <a:schemeClr val="bg1"/>
                </a:solidFill>
                <a:latin typeface="字魂143号-正酷超级黑" pitchFamily="2" charset="-122"/>
                <a:ea typeface="字魂143号-正酷超级黑" pitchFamily="2" charset="-122"/>
              </a:rPr>
              <a:t>总结与展望</a:t>
            </a:r>
          </a:p>
        </p:txBody>
      </p:sp>
      <p:sp>
        <p:nvSpPr>
          <p:cNvPr id="9" name="îsľíḑê"/>
          <p:cNvSpPr txBox="1"/>
          <p:nvPr/>
        </p:nvSpPr>
        <p:spPr>
          <a:xfrm rot="21240000">
            <a:off x="3500439" y="3138404"/>
            <a:ext cx="937373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lang="zh-CN" altLang="en-US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 rot="11696192" flipH="1" flipV="1">
            <a:off x="2095452" y="1334408"/>
            <a:ext cx="600746" cy="703189"/>
            <a:chOff x="2335299" y="1501016"/>
            <a:chExt cx="634455" cy="742646"/>
          </a:xfrm>
          <a:solidFill>
            <a:schemeClr val="accent1"/>
          </a:solidFill>
        </p:grpSpPr>
        <p:sp>
          <p:nvSpPr>
            <p:cNvPr id="30" name="i$líď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rgbClr val="FF6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ṡľiḑè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ïṡ1íḑe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536615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697584" y="454127"/>
            <a:ext cx="3402755" cy="523220"/>
            <a:chOff x="535024" y="291567"/>
            <a:chExt cx="3402755" cy="523220"/>
          </a:xfrm>
        </p:grpSpPr>
        <p:grpSp>
          <p:nvGrpSpPr>
            <p:cNvPr id="45" name="组合 44"/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47" name="箭头: V 形 5"/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V 形 6"/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V 形 7"/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文本框 8"/>
            <p:cNvSpPr txBox="1"/>
            <p:nvPr/>
          </p:nvSpPr>
          <p:spPr>
            <a:xfrm>
              <a:off x="1116912" y="291567"/>
              <a:ext cx="2820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比赛总结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2667B43-962D-4917-9D9B-058079AE1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342" y="1231796"/>
            <a:ext cx="3945311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（2020-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atboost单模10折交叉验证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正确率：89.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0513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D8263B-C2E9-4A5B-BD56-46FF51B98120}"/>
              </a:ext>
            </a:extLst>
          </p:cNvPr>
          <p:cNvSpPr txBox="1"/>
          <p:nvPr/>
        </p:nvSpPr>
        <p:spPr>
          <a:xfrm>
            <a:off x="612517" y="1278229"/>
            <a:ext cx="6100232" cy="662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sz="2800" i="1" dirty="0">
                <a:solidFill>
                  <a:srgbClr val="0F59CB"/>
                </a:solidFill>
                <a:ea typeface="字魂143号-正酷超级黑" pitchFamily="2" charset="-122"/>
              </a:rPr>
              <a:t>成绩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D74A8A-FB72-4BC5-BDBE-B13B0857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99" y="3429000"/>
            <a:ext cx="10713001" cy="2927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4541A7-9220-4DA3-9BBD-F8C11EFE4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12" y="810243"/>
            <a:ext cx="5270771" cy="20257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20CC3C3-7DA0-4C12-B537-7DE6C6E8C903}"/>
              </a:ext>
            </a:extLst>
          </p:cNvPr>
          <p:cNvSpPr txBox="1"/>
          <p:nvPr/>
        </p:nvSpPr>
        <p:spPr>
          <a:xfrm>
            <a:off x="831647" y="3090446"/>
            <a:ext cx="8645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https://aistudio.baidu.com/aistudio/competition/detail/52?_=1603597067259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697584" y="454127"/>
            <a:ext cx="3402755" cy="523220"/>
            <a:chOff x="535024" y="291567"/>
            <a:chExt cx="3402755" cy="523220"/>
          </a:xfrm>
        </p:grpSpPr>
        <p:grpSp>
          <p:nvGrpSpPr>
            <p:cNvPr id="45" name="组合 44"/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47" name="箭头: V 形 5"/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V 形 6"/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V 形 7"/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文本框 8"/>
            <p:cNvSpPr txBox="1"/>
            <p:nvPr/>
          </p:nvSpPr>
          <p:spPr>
            <a:xfrm>
              <a:off x="1116912" y="291567"/>
              <a:ext cx="2820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比赛总结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C54A02B-8372-4DBD-9C8C-3B0989E32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69" y="1077266"/>
            <a:ext cx="11109062" cy="276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i="1" dirty="0">
                <a:solidFill>
                  <a:srgbClr val="0F59CB"/>
                </a:solidFill>
                <a:latin typeface="微软雅黑" panose="020B0503020204020204" pitchFamily="34" charset="-122"/>
                <a:ea typeface="字魂143号-正酷超级黑" pitchFamily="2" charset="-122"/>
              </a:rPr>
              <a:t>总结：</a:t>
            </a:r>
            <a:endParaRPr kumimoji="1" lang="en-US" altLang="zh-CN" sz="2800" i="1" dirty="0">
              <a:solidFill>
                <a:srgbClr val="0F59CB"/>
              </a:solidFill>
              <a:latin typeface="微软雅黑" panose="020B0503020204020204" pitchFamily="34" charset="-122"/>
              <a:ea typeface="字魂143号-正酷超级黑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在本次比赛中收获颇丰，学习了许多数值、类别、时间特征的处理方法，利用随机森林填充缺失值也是一次效果很好的尝试。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在本次比赛中还学到了一个小技巧，对于部分重要特征和训练集相同的测试集，利用这些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信息，直接将训练集的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赋值给测试集，对结果有一定的提升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(+0.03)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在比赛过程中，我通过竞赛群积极与其他参赛选手进行交流，学到了一些竞赛思路同时也收获了友谊。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E4B842-8EC4-4884-8286-CDEFD576FB9B}"/>
              </a:ext>
            </a:extLst>
          </p:cNvPr>
          <p:cNvSpPr txBox="1"/>
          <p:nvPr/>
        </p:nvSpPr>
        <p:spPr>
          <a:xfrm>
            <a:off x="541468" y="4010845"/>
            <a:ext cx="10955207" cy="19362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kumimoji="1" sz="2800" i="1">
                <a:solidFill>
                  <a:srgbClr val="0F59CB"/>
                </a:solidFill>
                <a:latin typeface="微软雅黑" panose="020B0503020204020204" pitchFamily="34" charset="-122"/>
                <a:ea typeface="字魂143号-正酷超级黑" pitchFamily="2" charset="-122"/>
              </a:defRPr>
            </a:lvl1pPr>
          </a:lstStyle>
          <a:p>
            <a:r>
              <a:rPr lang="zh-CN" altLang="zh-CN" dirty="0"/>
              <a:t>展望：</a:t>
            </a:r>
          </a:p>
          <a:p>
            <a:pPr marL="342900" indent="-342900">
              <a:buAutoNum type="arabicPeriod"/>
            </a:pPr>
            <a:r>
              <a:rPr lang="zh-CN" alt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寻找</a:t>
            </a:r>
            <a:r>
              <a:rPr lang="zh-CN" altLang="zh-CN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更多train和test相近的</a:t>
            </a:r>
            <a:r>
              <a:rPr lang="en-US" altLang="zh-CN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leak</a:t>
            </a:r>
            <a:r>
              <a:rPr lang="zh-CN" altLang="zh-CN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信息，</a:t>
            </a:r>
            <a:r>
              <a:rPr lang="zh-CN" alt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直接</a:t>
            </a:r>
            <a:r>
              <a:rPr lang="zh-CN" altLang="zh-CN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transform</a:t>
            </a:r>
            <a:r>
              <a:rPr lang="zh-CN" alt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得到</a:t>
            </a:r>
            <a:r>
              <a:rPr lang="zh-CN" altLang="zh-CN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直接，对于预测剔除这些数据后重新做训练集</a:t>
            </a:r>
            <a:r>
              <a:rPr lang="zh-CN" alt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。</a:t>
            </a:r>
            <a:endParaRPr lang="en-US" altLang="zh-CN" sz="1800" i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本次竞赛使用的</a:t>
            </a:r>
            <a:r>
              <a:rPr lang="zh-CN" altLang="zh-CN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单模，</a:t>
            </a:r>
            <a:r>
              <a:rPr lang="zh-CN" altLang="en-US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接下来可以尝试一下</a:t>
            </a:r>
            <a:r>
              <a:rPr lang="zh-CN" altLang="zh-CN" sz="1800" i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模型融合下。</a:t>
            </a:r>
            <a:endParaRPr lang="en-US" altLang="zh-CN" sz="1800" i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zh-CN" altLang="en-US" sz="1800" i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8360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íṡḷí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íṣľidè"/>
          <p:cNvSpPr/>
          <p:nvPr/>
        </p:nvSpPr>
        <p:spPr>
          <a:xfrm>
            <a:off x="0" y="4815"/>
            <a:ext cx="12192000" cy="6858000"/>
          </a:xfrm>
          <a:prstGeom prst="rect">
            <a:avLst/>
          </a:prstGeom>
          <a:solidFill>
            <a:srgbClr val="2E77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íśļíḓê"/>
          <p:cNvSpPr/>
          <p:nvPr/>
        </p:nvSpPr>
        <p:spPr>
          <a:xfrm rot="21237295">
            <a:off x="1130228" y="2501136"/>
            <a:ext cx="9251302" cy="2740941"/>
          </a:xfrm>
          <a:prstGeom prst="parallelogram">
            <a:avLst/>
          </a:prstGeom>
          <a:solidFill>
            <a:srgbClr val="FF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iŝliďè"/>
          <p:cNvSpPr/>
          <p:nvPr/>
        </p:nvSpPr>
        <p:spPr>
          <a:xfrm rot="21237295">
            <a:off x="5676351" y="1188557"/>
            <a:ext cx="5578614" cy="1324444"/>
          </a:xfrm>
          <a:prstGeom prst="parallelogram">
            <a:avLst/>
          </a:prstGeom>
          <a:solidFill>
            <a:srgbClr val="FF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íśliďe"/>
          <p:cNvSpPr/>
          <p:nvPr/>
        </p:nvSpPr>
        <p:spPr>
          <a:xfrm rot="21237295">
            <a:off x="1706967" y="1713710"/>
            <a:ext cx="9251302" cy="303849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317500"/>
            <a:ext cx="12192000" cy="6096000"/>
            <a:chOff x="0" y="317500"/>
            <a:chExt cx="12192000" cy="60960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0" y="31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82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133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0" y="184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0" y="234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0" y="285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0" y="336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387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438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488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539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0" y="590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0" y="641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rot="5400000">
            <a:off x="6039823" y="893815"/>
            <a:ext cx="6867629" cy="5080000"/>
            <a:chOff x="0" y="1333500"/>
            <a:chExt cx="12192000" cy="5080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0" y="133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184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34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85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0" y="336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387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0" y="438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488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0" y="539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0" y="590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0" y="641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rot="5400000">
            <a:off x="-76099" y="376188"/>
            <a:ext cx="6867629" cy="6096000"/>
            <a:chOff x="0" y="317500"/>
            <a:chExt cx="12192000" cy="6096000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0" y="31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0" y="82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0" y="133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0" y="184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234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0" y="285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0" y="336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387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0" y="438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0" y="488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0" y="539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0" y="590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0" y="641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2902093" y="1343284"/>
            <a:ext cx="579925" cy="678340"/>
            <a:chOff x="2389829" y="1501016"/>
            <a:chExt cx="579925" cy="678340"/>
          </a:xfrm>
        </p:grpSpPr>
        <p:sp>
          <p:nvSpPr>
            <p:cNvPr id="53" name="îṩļíḋ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iş1ïḑê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 flipH="1" flipV="1">
            <a:off x="10229446" y="4581985"/>
            <a:ext cx="823522" cy="963954"/>
            <a:chOff x="2335299" y="1501016"/>
            <a:chExt cx="634455" cy="742646"/>
          </a:xfrm>
        </p:grpSpPr>
        <p:sp>
          <p:nvSpPr>
            <p:cNvPr id="56" name="îṧḻïḓ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iṧ1íḑê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iSlîḋè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 rot="21240000">
            <a:off x="1786378" y="4878208"/>
            <a:ext cx="1289334" cy="456639"/>
            <a:chOff x="6754557" y="4995607"/>
            <a:chExt cx="2556386" cy="905386"/>
          </a:xfrm>
          <a:solidFill>
            <a:schemeClr val="bg1">
              <a:lumMod val="95000"/>
            </a:schemeClr>
          </a:solidFill>
        </p:grpSpPr>
        <p:sp>
          <p:nvSpPr>
            <p:cNvPr id="60" name="í$ļiḍé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ïş1iḋé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ïṩliḍe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îṥļïde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i$ḻîḍe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iŝḷïḍè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íṥlídê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íşļíḑe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 rot="21240000">
            <a:off x="1786378" y="4878208"/>
            <a:ext cx="1289334" cy="456639"/>
            <a:chOff x="6754557" y="4995607"/>
            <a:chExt cx="2556386" cy="905386"/>
          </a:xfrm>
          <a:solidFill>
            <a:schemeClr val="bg1">
              <a:lumMod val="95000"/>
            </a:schemeClr>
          </a:solidFill>
        </p:grpSpPr>
        <p:sp>
          <p:nvSpPr>
            <p:cNvPr id="69" name="îṧḷïdé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ïṣlídè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î$ļïdé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ïş1ïḓê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ï$ľïḍe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îṧļïďé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ísļidê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işľiḑê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rot="21240000">
            <a:off x="9428319" y="1366103"/>
            <a:ext cx="1308890" cy="447974"/>
            <a:chOff x="6754557" y="4995607"/>
            <a:chExt cx="2556386" cy="90538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8" name="íṡḻïḍé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iṧ1ïdê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iSliḓè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îšľïḑe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ïšḻiḓê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íšļîḍê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iŝľïḓ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îṩ1ïďê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iSḷiḋê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"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ṡḻíḓé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ïŝlïḋè"/>
          <p:cNvSpPr>
            <a:spLocks noGrp="1"/>
          </p:cNvSpPr>
          <p:nvPr>
            <p:ph type="ctrTitle" idx="4294967295"/>
          </p:nvPr>
        </p:nvSpPr>
        <p:spPr>
          <a:xfrm rot="21205438">
            <a:off x="2177543" y="2607506"/>
            <a:ext cx="8232944" cy="176210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9000" b="0" spc="-300" dirty="0">
                <a:gradFill flip="none" rotWithShape="1">
                  <a:gsLst>
                    <a:gs pos="100000">
                      <a:srgbClr val="155FD0"/>
                    </a:gs>
                    <a:gs pos="71000">
                      <a:srgbClr val="236DDC">
                        <a:alpha val="76000"/>
                      </a:srgbClr>
                    </a:gs>
                    <a:gs pos="47000">
                      <a:srgbClr val="1761D2"/>
                    </a:gs>
                    <a:gs pos="19000">
                      <a:srgbClr val="2E77E5">
                        <a:alpha val="75000"/>
                      </a:srgbClr>
                    </a:gs>
                    <a:gs pos="0">
                      <a:srgbClr val="0F59CB"/>
                    </a:gs>
                  </a:gsLst>
                  <a:lin ang="10800000" scaled="1"/>
                  <a:tileRect/>
                </a:gradFill>
                <a:latin typeface="字魂143号-正酷超级黑" pitchFamily="2" charset="-122"/>
                <a:ea typeface="字魂143号-正酷超级黑" pitchFamily="2" charset="-122"/>
              </a:rPr>
              <a:t>THANK YOU!</a:t>
            </a:r>
            <a:endParaRPr lang="zh-CN" altLang="en-US" sz="9000" dirty="0">
              <a:gradFill flip="none" rotWithShape="1">
                <a:gsLst>
                  <a:gs pos="100000">
                    <a:srgbClr val="155FD0"/>
                  </a:gs>
                  <a:gs pos="71000">
                    <a:srgbClr val="236DDC">
                      <a:alpha val="76000"/>
                    </a:srgbClr>
                  </a:gs>
                  <a:gs pos="47000">
                    <a:srgbClr val="1761D2"/>
                  </a:gs>
                  <a:gs pos="19000">
                    <a:srgbClr val="2E77E5">
                      <a:alpha val="75000"/>
                    </a:srgbClr>
                  </a:gs>
                  <a:gs pos="0">
                    <a:srgbClr val="0F59CB"/>
                  </a:gs>
                </a:gsLst>
                <a:lin ang="10800000" scaled="1"/>
                <a:tileRect/>
              </a:gradFill>
              <a:latin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0" y="1268760"/>
            <a:ext cx="12192000" cy="6096000"/>
            <a:chOff x="0" y="317500"/>
            <a:chExt cx="12192000" cy="6096000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0" y="31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0" y="82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0" y="133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0" y="184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0" y="234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0" y="285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0" y="336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0" y="387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0" y="4381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0" y="4889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0" y="5397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0" y="5905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0" y="6413500"/>
              <a:ext cx="12192000" cy="0"/>
            </a:xfrm>
            <a:prstGeom prst="line">
              <a:avLst/>
            </a:prstGeom>
            <a:ln>
              <a:solidFill>
                <a:schemeClr val="bg1">
                  <a:alpha val="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直线连接符 73"/>
          <p:cNvCxnSpPr/>
          <p:nvPr/>
        </p:nvCxnSpPr>
        <p:spPr>
          <a:xfrm flipV="1">
            <a:off x="5237716" y="3934273"/>
            <a:ext cx="2193759" cy="261105"/>
          </a:xfrm>
          <a:prstGeom prst="line">
            <a:avLst/>
          </a:prstGeom>
          <a:ln>
            <a:solidFill>
              <a:srgbClr val="FF694B">
                <a:alpha val="53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îSľíḋê">
            <a:extLst>
              <a:ext uri="{FF2B5EF4-FFF2-40B4-BE49-F238E27FC236}">
                <a16:creationId xmlns:a16="http://schemas.microsoft.com/office/drawing/2014/main" id="{EF4424D4-E0A5-4720-AD15-12FAB7540E22}"/>
              </a:ext>
            </a:extLst>
          </p:cNvPr>
          <p:cNvSpPr txBox="1">
            <a:spLocks/>
          </p:cNvSpPr>
          <p:nvPr/>
        </p:nvSpPr>
        <p:spPr>
          <a:xfrm>
            <a:off x="7531442" y="5363678"/>
            <a:ext cx="2585507" cy="2962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汇报人</a:t>
            </a:r>
            <a:r>
              <a:rPr lang="en-US" altLang="zh-CN" sz="2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王梦宁</a:t>
            </a:r>
            <a:endParaRPr lang="en-US" altLang="zh-CN" sz="20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学号：</a:t>
            </a:r>
            <a:r>
              <a:rPr lang="en-US" altLang="zh-CN" sz="2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20066026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4" grpId="0"/>
      <p:bldP spid="10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li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ïSļîďé"/>
          <p:cNvSpPr/>
          <p:nvPr/>
        </p:nvSpPr>
        <p:spPr>
          <a:xfrm rot="21237295">
            <a:off x="1151500" y="2490976"/>
            <a:ext cx="9251302" cy="2740941"/>
          </a:xfrm>
          <a:prstGeom prst="parallelogram">
            <a:avLst/>
          </a:prstGeom>
          <a:noFill/>
          <a:ln w="47625">
            <a:solidFill>
              <a:srgbClr val="FF69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ïšľidê"/>
          <p:cNvSpPr/>
          <p:nvPr/>
        </p:nvSpPr>
        <p:spPr>
          <a:xfrm rot="21237295">
            <a:off x="1789199" y="1744190"/>
            <a:ext cx="9251302" cy="3038495"/>
          </a:xfrm>
          <a:prstGeom prst="parallelogram">
            <a:avLst/>
          </a:prstGeom>
          <a:solidFill>
            <a:srgbClr val="2E7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rot="21240000">
            <a:off x="9329240" y="1459951"/>
            <a:ext cx="1308890" cy="447974"/>
            <a:chOff x="6754557" y="4995607"/>
            <a:chExt cx="2556386" cy="90538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iš1ïḋê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íṡḻiḓè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îsľîḑê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iŝḻïḍê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íṧ1iḋé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îṥḷîḑe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ïşľíḍ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íŝľíḓê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 flipV="1">
            <a:off x="10253176" y="4397692"/>
            <a:ext cx="600746" cy="703189"/>
            <a:chOff x="2335299" y="1501016"/>
            <a:chExt cx="634455" cy="742646"/>
          </a:xfrm>
          <a:solidFill>
            <a:schemeClr val="accent1"/>
          </a:solidFill>
        </p:grpSpPr>
        <p:sp>
          <p:nvSpPr>
            <p:cNvPr id="44" name="i$líď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rgbClr val="FF6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iṡľiḑè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ïṡ1íḑe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 rot="21240000">
            <a:off x="1725211" y="4678611"/>
            <a:ext cx="1289334" cy="456639"/>
            <a:chOff x="6754557" y="4995607"/>
            <a:chExt cx="2556386" cy="905386"/>
          </a:xfrm>
          <a:solidFill>
            <a:schemeClr val="bg1">
              <a:lumMod val="95000"/>
            </a:schemeClr>
          </a:solidFill>
        </p:grpSpPr>
        <p:sp>
          <p:nvSpPr>
            <p:cNvPr id="48" name="îSļíḓé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îṧlïḍé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îşḻiďe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i$ļíḑe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îṧľïḑe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ïSliḓé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iṧľîḓ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i$ḻîḑé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işliḋé"/>
          <p:cNvSpPr>
            <a:spLocks noGrp="1"/>
          </p:cNvSpPr>
          <p:nvPr>
            <p:ph type="title" idx="4294967295"/>
          </p:nvPr>
        </p:nvSpPr>
        <p:spPr>
          <a:xfrm rot="21230378">
            <a:off x="4928998" y="2628826"/>
            <a:ext cx="4957679" cy="8953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7200" i="1" dirty="0">
                <a:solidFill>
                  <a:schemeClr val="bg1"/>
                </a:solidFill>
                <a:latin typeface="字魂143号-正酷超级黑" pitchFamily="2" charset="-122"/>
                <a:ea typeface="字魂143号-正酷超级黑" pitchFamily="2" charset="-122"/>
              </a:rPr>
              <a:t>赛题描述</a:t>
            </a:r>
          </a:p>
        </p:txBody>
      </p:sp>
      <p:sp>
        <p:nvSpPr>
          <p:cNvPr id="9" name="îsľíḑê"/>
          <p:cNvSpPr txBox="1"/>
          <p:nvPr/>
        </p:nvSpPr>
        <p:spPr>
          <a:xfrm rot="21240000">
            <a:off x="3500439" y="3138404"/>
            <a:ext cx="937373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 rot="11696192" flipH="1" flipV="1">
            <a:off x="2095452" y="1334408"/>
            <a:ext cx="600746" cy="703189"/>
            <a:chOff x="2335299" y="1501016"/>
            <a:chExt cx="634455" cy="742646"/>
          </a:xfrm>
          <a:solidFill>
            <a:schemeClr val="accent1"/>
          </a:solidFill>
        </p:grpSpPr>
        <p:sp>
          <p:nvSpPr>
            <p:cNvPr id="30" name="i$líď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rgbClr val="FF6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ṡľiḑè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ïṡ1íḑe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952005" y="1329468"/>
            <a:ext cx="4734997" cy="4734997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697584" y="454127"/>
            <a:ext cx="3402755" cy="523220"/>
            <a:chOff x="535024" y="291567"/>
            <a:chExt cx="3402755" cy="523220"/>
          </a:xfrm>
        </p:grpSpPr>
        <p:grpSp>
          <p:nvGrpSpPr>
            <p:cNvPr id="38" name="组合 37"/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40" name="箭头: V 形 5"/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箭头: V 形 6"/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箭头: V 形 7"/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文本框 8"/>
            <p:cNvSpPr txBox="1"/>
            <p:nvPr/>
          </p:nvSpPr>
          <p:spPr>
            <a:xfrm>
              <a:off x="1116912" y="291567"/>
              <a:ext cx="2820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赛题描述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1E654BB0-D25E-4C11-8679-16A2F0C69459}"/>
              </a:ext>
            </a:extLst>
          </p:cNvPr>
          <p:cNvSpPr txBox="1"/>
          <p:nvPr/>
        </p:nvSpPr>
        <p:spPr>
          <a:xfrm>
            <a:off x="697584" y="1898366"/>
            <a:ext cx="5514138" cy="33673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 dirty="0"/>
              <a:t>       广告欺诈是数字营销需要面临的重要挑战之一，点击会欺诈浪费广告主大量金钱，同时对点击数据会产生误导作用。</a:t>
            </a:r>
            <a:endParaRPr lang="en-US" altLang="zh-CN" sz="1800" dirty="0"/>
          </a:p>
          <a:p>
            <a:pPr algn="l">
              <a:lnSpc>
                <a:spcPct val="150000"/>
              </a:lnSpc>
            </a:pPr>
            <a:endParaRPr lang="en-US" altLang="zh-CN" sz="1800" dirty="0"/>
          </a:p>
          <a:p>
            <a:pPr algn="l">
              <a:lnSpc>
                <a:spcPct val="150000"/>
              </a:lnSpc>
            </a:pPr>
            <a:r>
              <a:rPr lang="zh-CN" altLang="en-US" sz="1800" dirty="0"/>
              <a:t>       </a:t>
            </a:r>
            <a:r>
              <a:rPr lang="zh-CN" altLang="en-US" sz="1800" b="1" dirty="0"/>
              <a:t>预测用户的点击行为是否为正常点击，还是作弊行为</a:t>
            </a:r>
            <a:r>
              <a:rPr lang="zh-CN" altLang="en-US" sz="1800" dirty="0"/>
              <a:t>。点击欺诈预测适用于各种信息流广告投放，</a:t>
            </a:r>
            <a:r>
              <a:rPr lang="en-US" altLang="zh-CN" sz="1800" dirty="0"/>
              <a:t>banner</a:t>
            </a:r>
            <a:r>
              <a:rPr lang="zh-CN" altLang="en-US" sz="1800" dirty="0"/>
              <a:t>广告投放，以及百度网盟平台，帮助商家鉴别点击欺诈，锁定精准真实用户。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7D14B4-BAC0-4A72-8C96-807A9A3D5452}"/>
              </a:ext>
            </a:extLst>
          </p:cNvPr>
          <p:cNvSpPr txBox="1"/>
          <p:nvPr/>
        </p:nvSpPr>
        <p:spPr>
          <a:xfrm>
            <a:off x="1178051" y="1529034"/>
            <a:ext cx="2673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800" spc="-300" dirty="0">
                <a:gradFill flip="none" rotWithShape="1">
                  <a:gsLst>
                    <a:gs pos="100000">
                      <a:srgbClr val="155FD0"/>
                    </a:gs>
                    <a:gs pos="71000">
                      <a:srgbClr val="236DDC">
                        <a:alpha val="76000"/>
                      </a:srgbClr>
                    </a:gs>
                    <a:gs pos="47000">
                      <a:srgbClr val="1761D2"/>
                    </a:gs>
                    <a:gs pos="19000">
                      <a:srgbClr val="2E77E5">
                        <a:alpha val="75000"/>
                      </a:srgbClr>
                    </a:gs>
                    <a:gs pos="0">
                      <a:srgbClr val="0F59CB"/>
                    </a:gs>
                  </a:gsLst>
                  <a:lin ang="10800000" scaled="1"/>
                  <a:tileRect/>
                </a:gradFill>
                <a:latin typeface="字魂143号-正酷超级黑" pitchFamily="2" charset="-122"/>
                <a:ea typeface="字魂143号-正酷超级黑" pitchFamily="2" charset="-122"/>
              </a:rPr>
              <a:t>题目来源：百度 </a:t>
            </a:r>
            <a:r>
              <a:rPr lang="en-US" altLang="zh-CN" sz="1800" spc="-300" dirty="0">
                <a:gradFill flip="none" rotWithShape="1">
                  <a:gsLst>
                    <a:gs pos="100000">
                      <a:srgbClr val="155FD0"/>
                    </a:gs>
                    <a:gs pos="71000">
                      <a:srgbClr val="236DDC">
                        <a:alpha val="76000"/>
                      </a:srgbClr>
                    </a:gs>
                    <a:gs pos="47000">
                      <a:srgbClr val="1761D2"/>
                    </a:gs>
                    <a:gs pos="19000">
                      <a:srgbClr val="2E77E5">
                        <a:alpha val="75000"/>
                      </a:srgbClr>
                    </a:gs>
                    <a:gs pos="0">
                      <a:srgbClr val="0F59CB"/>
                    </a:gs>
                  </a:gsLst>
                  <a:lin ang="10800000" scaled="1"/>
                  <a:tileRect/>
                </a:gradFill>
                <a:latin typeface="字魂143号-正酷超级黑" pitchFamily="2" charset="-122"/>
                <a:ea typeface="字魂143号-正酷超级黑" pitchFamily="2" charset="-122"/>
              </a:rPr>
              <a:t>AI Studio</a:t>
            </a:r>
            <a:endParaRPr lang="zh-CN" altLang="en-US" sz="1800" dirty="0">
              <a:gradFill flip="none" rotWithShape="1">
                <a:gsLst>
                  <a:gs pos="100000">
                    <a:srgbClr val="155FD0"/>
                  </a:gs>
                  <a:gs pos="71000">
                    <a:srgbClr val="236DDC">
                      <a:alpha val="76000"/>
                    </a:srgbClr>
                  </a:gs>
                  <a:gs pos="47000">
                    <a:srgbClr val="1761D2"/>
                  </a:gs>
                  <a:gs pos="19000">
                    <a:srgbClr val="2E77E5">
                      <a:alpha val="75000"/>
                    </a:srgbClr>
                  </a:gs>
                  <a:gs pos="0">
                    <a:srgbClr val="0F59CB"/>
                  </a:gs>
                </a:gsLst>
                <a:lin ang="10800000" scaled="1"/>
                <a:tileRect/>
              </a:gradFill>
              <a:latin typeface="+mn-l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li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ïSļîďé"/>
          <p:cNvSpPr/>
          <p:nvPr/>
        </p:nvSpPr>
        <p:spPr>
          <a:xfrm rot="21237295">
            <a:off x="1151500" y="2490976"/>
            <a:ext cx="9251302" cy="2740941"/>
          </a:xfrm>
          <a:prstGeom prst="parallelogram">
            <a:avLst/>
          </a:prstGeom>
          <a:noFill/>
          <a:ln w="47625">
            <a:solidFill>
              <a:srgbClr val="FF69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ïšľidê"/>
          <p:cNvSpPr/>
          <p:nvPr/>
        </p:nvSpPr>
        <p:spPr>
          <a:xfrm rot="21237295">
            <a:off x="1789199" y="1744190"/>
            <a:ext cx="9251302" cy="3038495"/>
          </a:xfrm>
          <a:prstGeom prst="parallelogram">
            <a:avLst/>
          </a:prstGeom>
          <a:solidFill>
            <a:srgbClr val="2E7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rot="21240000">
            <a:off x="9329240" y="1459951"/>
            <a:ext cx="1308890" cy="447974"/>
            <a:chOff x="6754557" y="4995607"/>
            <a:chExt cx="2556386" cy="90538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iš1ïḋê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íṡḻiḓè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îsľîḑê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iŝḻïḍê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íṧ1iḋé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îṥḷîḑe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ïşľíḍ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íŝľíḓê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 flipV="1">
            <a:off x="10253176" y="4397692"/>
            <a:ext cx="600746" cy="703189"/>
            <a:chOff x="2335299" y="1501016"/>
            <a:chExt cx="634455" cy="742646"/>
          </a:xfrm>
          <a:solidFill>
            <a:schemeClr val="accent1"/>
          </a:solidFill>
        </p:grpSpPr>
        <p:sp>
          <p:nvSpPr>
            <p:cNvPr id="44" name="i$líď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rgbClr val="FF6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iṡľiḑè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ïṡ1íḑe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 rot="21240000">
            <a:off x="1725211" y="4678611"/>
            <a:ext cx="1289334" cy="456639"/>
            <a:chOff x="6754557" y="4995607"/>
            <a:chExt cx="2556386" cy="905386"/>
          </a:xfrm>
          <a:solidFill>
            <a:schemeClr val="bg1">
              <a:lumMod val="95000"/>
            </a:schemeClr>
          </a:solidFill>
        </p:grpSpPr>
        <p:sp>
          <p:nvSpPr>
            <p:cNvPr id="48" name="îSļíḓé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îṧlïḍé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îşḻiďe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i$ļíḑe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îṧľïḑe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ïSliḓé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iṧľîḓ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i$ḻîḑé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işliḋé"/>
          <p:cNvSpPr>
            <a:spLocks noGrp="1"/>
          </p:cNvSpPr>
          <p:nvPr>
            <p:ph type="title" idx="4294967295"/>
          </p:nvPr>
        </p:nvSpPr>
        <p:spPr>
          <a:xfrm rot="21230378">
            <a:off x="4928998" y="2628826"/>
            <a:ext cx="4957679" cy="8953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7200" i="1" dirty="0">
                <a:solidFill>
                  <a:schemeClr val="bg1"/>
                </a:solidFill>
                <a:latin typeface="字魂143号-正酷超级黑" pitchFamily="2" charset="-122"/>
                <a:ea typeface="字魂143号-正酷超级黑" pitchFamily="2" charset="-122"/>
              </a:rPr>
              <a:t>数据介绍</a:t>
            </a:r>
          </a:p>
        </p:txBody>
      </p:sp>
      <p:sp>
        <p:nvSpPr>
          <p:cNvPr id="9" name="îsľíḑê"/>
          <p:cNvSpPr txBox="1"/>
          <p:nvPr/>
        </p:nvSpPr>
        <p:spPr>
          <a:xfrm rot="21240000">
            <a:off x="3500439" y="3138404"/>
            <a:ext cx="937373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 rot="11696192" flipH="1" flipV="1">
            <a:off x="2095452" y="1334408"/>
            <a:ext cx="600746" cy="703189"/>
            <a:chOff x="2335299" y="1501016"/>
            <a:chExt cx="634455" cy="742646"/>
          </a:xfrm>
          <a:solidFill>
            <a:schemeClr val="accent1"/>
          </a:solidFill>
        </p:grpSpPr>
        <p:sp>
          <p:nvSpPr>
            <p:cNvPr id="30" name="i$líď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rgbClr val="FF6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ṡľiḑè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ïṡ1íḑe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1729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697584" y="454127"/>
            <a:ext cx="3402755" cy="523220"/>
            <a:chOff x="535024" y="291567"/>
            <a:chExt cx="3402755" cy="523220"/>
          </a:xfrm>
        </p:grpSpPr>
        <p:grpSp>
          <p:nvGrpSpPr>
            <p:cNvPr id="31" name="组合 30"/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33" name="箭头: V 形 5"/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箭头: V 形 6"/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箭头: V 形 7"/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文本框 8"/>
            <p:cNvSpPr txBox="1"/>
            <p:nvPr/>
          </p:nvSpPr>
          <p:spPr>
            <a:xfrm>
              <a:off x="1116912" y="291567"/>
              <a:ext cx="2820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数据介绍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A2EEC32-B300-40F7-BC4C-D5400BBC8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2" y="2270627"/>
            <a:ext cx="5759746" cy="39308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D599CE-6353-40F0-9C9A-5761908C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30" y="2270627"/>
            <a:ext cx="5851170" cy="39308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02FC567-AFC9-4F22-91E8-84958ADBB7F3}"/>
              </a:ext>
            </a:extLst>
          </p:cNvPr>
          <p:cNvSpPr txBox="1"/>
          <p:nvPr/>
        </p:nvSpPr>
        <p:spPr>
          <a:xfrm>
            <a:off x="697584" y="1318017"/>
            <a:ext cx="6094674" cy="8744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训练集： </a:t>
            </a:r>
            <a:r>
              <a:rPr lang="en-US" altLang="zh-CN" dirty="0"/>
              <a:t>train.csv </a:t>
            </a:r>
            <a:r>
              <a:rPr lang="zh-CN" altLang="en-US" dirty="0"/>
              <a:t>（</a:t>
            </a:r>
            <a:r>
              <a:rPr lang="en-US" altLang="zh-CN" dirty="0"/>
              <a:t>50</a:t>
            </a:r>
            <a:r>
              <a:rPr lang="zh-CN" altLang="en-US" dirty="0"/>
              <a:t>万条）</a:t>
            </a:r>
            <a:br>
              <a:rPr lang="zh-CN" altLang="en-US" dirty="0"/>
            </a:br>
            <a:r>
              <a:rPr lang="zh-CN" altLang="en-US" dirty="0"/>
              <a:t>测试集： </a:t>
            </a:r>
            <a:r>
              <a:rPr lang="en-US" altLang="zh-CN" dirty="0"/>
              <a:t>test1.csv</a:t>
            </a:r>
            <a:r>
              <a:rPr lang="zh-CN" altLang="en-US" dirty="0"/>
              <a:t>（</a:t>
            </a:r>
            <a:r>
              <a:rPr lang="en-US" altLang="zh-CN" dirty="0"/>
              <a:t>15</a:t>
            </a:r>
            <a:r>
              <a:rPr lang="zh-CN" altLang="en-US" dirty="0"/>
              <a:t>万条）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li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ïSļîďé"/>
          <p:cNvSpPr/>
          <p:nvPr/>
        </p:nvSpPr>
        <p:spPr>
          <a:xfrm rot="21237295">
            <a:off x="1151500" y="2490976"/>
            <a:ext cx="9251302" cy="2740941"/>
          </a:xfrm>
          <a:prstGeom prst="parallelogram">
            <a:avLst/>
          </a:prstGeom>
          <a:noFill/>
          <a:ln w="47625">
            <a:solidFill>
              <a:srgbClr val="FF69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ïšľidê"/>
          <p:cNvSpPr/>
          <p:nvPr/>
        </p:nvSpPr>
        <p:spPr>
          <a:xfrm rot="21237295">
            <a:off x="1789199" y="1744190"/>
            <a:ext cx="9251302" cy="3038495"/>
          </a:xfrm>
          <a:prstGeom prst="parallelogram">
            <a:avLst/>
          </a:prstGeom>
          <a:solidFill>
            <a:srgbClr val="2E7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rot="21240000">
            <a:off x="9329240" y="1459951"/>
            <a:ext cx="1308890" cy="447974"/>
            <a:chOff x="6754557" y="4995607"/>
            <a:chExt cx="2556386" cy="90538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iš1ïḋê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íṡḻiḓè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îsľîḑê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iŝḻïḍê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íṧ1iḋé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îṥḷîḑe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ïşľíḍ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íŝľíḓê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 flipV="1">
            <a:off x="10253176" y="4397692"/>
            <a:ext cx="600746" cy="703189"/>
            <a:chOff x="2335299" y="1501016"/>
            <a:chExt cx="634455" cy="742646"/>
          </a:xfrm>
          <a:solidFill>
            <a:schemeClr val="accent1"/>
          </a:solidFill>
        </p:grpSpPr>
        <p:sp>
          <p:nvSpPr>
            <p:cNvPr id="44" name="i$líď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rgbClr val="FF6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iṡľiḑè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ïṡ1íḑe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 rot="21240000">
            <a:off x="1725211" y="4678611"/>
            <a:ext cx="1289334" cy="456639"/>
            <a:chOff x="6754557" y="4995607"/>
            <a:chExt cx="2556386" cy="905386"/>
          </a:xfrm>
          <a:solidFill>
            <a:schemeClr val="bg1">
              <a:lumMod val="95000"/>
            </a:schemeClr>
          </a:solidFill>
        </p:grpSpPr>
        <p:sp>
          <p:nvSpPr>
            <p:cNvPr id="48" name="îSļíḓé"/>
            <p:cNvSpPr/>
            <p:nvPr/>
          </p:nvSpPr>
          <p:spPr>
            <a:xfrm rot="5400000">
              <a:off x="67545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îṧlïḍé"/>
            <p:cNvSpPr/>
            <p:nvPr/>
          </p:nvSpPr>
          <p:spPr>
            <a:xfrm rot="5400000">
              <a:off x="75292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îşḻiďe"/>
            <p:cNvSpPr/>
            <p:nvPr/>
          </p:nvSpPr>
          <p:spPr>
            <a:xfrm rot="5400000">
              <a:off x="83039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i$ļíḑe"/>
            <p:cNvSpPr/>
            <p:nvPr/>
          </p:nvSpPr>
          <p:spPr>
            <a:xfrm rot="5400000">
              <a:off x="9078657" y="49956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îṧľïḑe"/>
            <p:cNvSpPr/>
            <p:nvPr/>
          </p:nvSpPr>
          <p:spPr>
            <a:xfrm rot="5400000">
              <a:off x="67545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ïSliḓé"/>
            <p:cNvSpPr/>
            <p:nvPr/>
          </p:nvSpPr>
          <p:spPr>
            <a:xfrm rot="5400000">
              <a:off x="75292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iṧľîḓe"/>
            <p:cNvSpPr/>
            <p:nvPr/>
          </p:nvSpPr>
          <p:spPr>
            <a:xfrm rot="5400000">
              <a:off x="83039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i$ḻîḑé"/>
            <p:cNvSpPr/>
            <p:nvPr/>
          </p:nvSpPr>
          <p:spPr>
            <a:xfrm rot="5400000">
              <a:off x="9078657" y="5668707"/>
              <a:ext cx="232286" cy="232286"/>
            </a:xfrm>
            <a:custGeom>
              <a:avLst/>
              <a:gdLst>
                <a:gd name="connsiteX0" fmla="*/ 0 w 651357"/>
                <a:gd name="connsiteY0" fmla="*/ 337507 h 651357"/>
                <a:gd name="connsiteX1" fmla="*/ 0 w 651357"/>
                <a:gd name="connsiteY1" fmla="*/ 313850 h 651357"/>
                <a:gd name="connsiteX2" fmla="*/ 46838 w 651357"/>
                <a:gd name="connsiteY2" fmla="*/ 267012 h 651357"/>
                <a:gd name="connsiteX3" fmla="*/ 267012 w 651357"/>
                <a:gd name="connsiteY3" fmla="*/ 267012 h 651357"/>
                <a:gd name="connsiteX4" fmla="*/ 267012 w 651357"/>
                <a:gd name="connsiteY4" fmla="*/ 46838 h 651357"/>
                <a:gd name="connsiteX5" fmla="*/ 313850 w 651357"/>
                <a:gd name="connsiteY5" fmla="*/ 0 h 651357"/>
                <a:gd name="connsiteX6" fmla="*/ 337507 w 651357"/>
                <a:gd name="connsiteY6" fmla="*/ 0 h 651357"/>
                <a:gd name="connsiteX7" fmla="*/ 384345 w 651357"/>
                <a:gd name="connsiteY7" fmla="*/ 46838 h 651357"/>
                <a:gd name="connsiteX8" fmla="*/ 384345 w 651357"/>
                <a:gd name="connsiteY8" fmla="*/ 267012 h 651357"/>
                <a:gd name="connsiteX9" fmla="*/ 604519 w 651357"/>
                <a:gd name="connsiteY9" fmla="*/ 267012 h 651357"/>
                <a:gd name="connsiteX10" fmla="*/ 651357 w 651357"/>
                <a:gd name="connsiteY10" fmla="*/ 313850 h 651357"/>
                <a:gd name="connsiteX11" fmla="*/ 651357 w 651357"/>
                <a:gd name="connsiteY11" fmla="*/ 337507 h 651357"/>
                <a:gd name="connsiteX12" fmla="*/ 604519 w 651357"/>
                <a:gd name="connsiteY12" fmla="*/ 384345 h 651357"/>
                <a:gd name="connsiteX13" fmla="*/ 384345 w 651357"/>
                <a:gd name="connsiteY13" fmla="*/ 384345 h 651357"/>
                <a:gd name="connsiteX14" fmla="*/ 384345 w 651357"/>
                <a:gd name="connsiteY14" fmla="*/ 604519 h 651357"/>
                <a:gd name="connsiteX15" fmla="*/ 337507 w 651357"/>
                <a:gd name="connsiteY15" fmla="*/ 651357 h 651357"/>
                <a:gd name="connsiteX16" fmla="*/ 313850 w 651357"/>
                <a:gd name="connsiteY16" fmla="*/ 651357 h 651357"/>
                <a:gd name="connsiteX17" fmla="*/ 267012 w 651357"/>
                <a:gd name="connsiteY17" fmla="*/ 604519 h 651357"/>
                <a:gd name="connsiteX18" fmla="*/ 267012 w 651357"/>
                <a:gd name="connsiteY18" fmla="*/ 384345 h 651357"/>
                <a:gd name="connsiteX19" fmla="*/ 46838 w 651357"/>
                <a:gd name="connsiteY19" fmla="*/ 384345 h 651357"/>
                <a:gd name="connsiteX20" fmla="*/ 0 w 651357"/>
                <a:gd name="connsiteY20" fmla="*/ 337507 h 6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1357" h="651357">
                  <a:moveTo>
                    <a:pt x="0" y="337507"/>
                  </a:moveTo>
                  <a:lnTo>
                    <a:pt x="0" y="313850"/>
                  </a:lnTo>
                  <a:cubicBezTo>
                    <a:pt x="0" y="287982"/>
                    <a:pt x="20970" y="267012"/>
                    <a:pt x="46838" y="267012"/>
                  </a:cubicBezTo>
                  <a:lnTo>
                    <a:pt x="267012" y="267012"/>
                  </a:lnTo>
                  <a:lnTo>
                    <a:pt x="267012" y="46838"/>
                  </a:lnTo>
                  <a:cubicBezTo>
                    <a:pt x="267012" y="20970"/>
                    <a:pt x="287982" y="0"/>
                    <a:pt x="313850" y="0"/>
                  </a:cubicBezTo>
                  <a:lnTo>
                    <a:pt x="337507" y="0"/>
                  </a:lnTo>
                  <a:cubicBezTo>
                    <a:pt x="363375" y="0"/>
                    <a:pt x="384345" y="20970"/>
                    <a:pt x="384345" y="46838"/>
                  </a:cubicBezTo>
                  <a:lnTo>
                    <a:pt x="384345" y="267012"/>
                  </a:lnTo>
                  <a:lnTo>
                    <a:pt x="604519" y="267012"/>
                  </a:lnTo>
                  <a:cubicBezTo>
                    <a:pt x="630387" y="267012"/>
                    <a:pt x="651357" y="287982"/>
                    <a:pt x="651357" y="313850"/>
                  </a:cubicBezTo>
                  <a:lnTo>
                    <a:pt x="651357" y="337507"/>
                  </a:lnTo>
                  <a:cubicBezTo>
                    <a:pt x="651357" y="363375"/>
                    <a:pt x="630387" y="384345"/>
                    <a:pt x="604519" y="384345"/>
                  </a:cubicBezTo>
                  <a:lnTo>
                    <a:pt x="384345" y="384345"/>
                  </a:lnTo>
                  <a:lnTo>
                    <a:pt x="384345" y="604519"/>
                  </a:lnTo>
                  <a:cubicBezTo>
                    <a:pt x="384345" y="630387"/>
                    <a:pt x="363375" y="651357"/>
                    <a:pt x="337507" y="651357"/>
                  </a:cubicBezTo>
                  <a:lnTo>
                    <a:pt x="313850" y="651357"/>
                  </a:lnTo>
                  <a:cubicBezTo>
                    <a:pt x="287982" y="651357"/>
                    <a:pt x="267012" y="630387"/>
                    <a:pt x="267012" y="604519"/>
                  </a:cubicBezTo>
                  <a:lnTo>
                    <a:pt x="267012" y="384345"/>
                  </a:lnTo>
                  <a:lnTo>
                    <a:pt x="46838" y="384345"/>
                  </a:lnTo>
                  <a:cubicBezTo>
                    <a:pt x="20970" y="384345"/>
                    <a:pt x="0" y="363375"/>
                    <a:pt x="0" y="3375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işliḋé"/>
          <p:cNvSpPr>
            <a:spLocks noGrp="1"/>
          </p:cNvSpPr>
          <p:nvPr>
            <p:ph type="title" idx="4294967295"/>
          </p:nvPr>
        </p:nvSpPr>
        <p:spPr>
          <a:xfrm rot="21230378">
            <a:off x="4928998" y="2628826"/>
            <a:ext cx="4957679" cy="8953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7200" i="1" dirty="0">
                <a:solidFill>
                  <a:schemeClr val="bg1"/>
                </a:solidFill>
                <a:latin typeface="字魂143号-正酷超级黑" pitchFamily="2" charset="-122"/>
                <a:ea typeface="字魂143号-正酷超级黑" pitchFamily="2" charset="-122"/>
              </a:rPr>
              <a:t>特征工程</a:t>
            </a:r>
          </a:p>
        </p:txBody>
      </p:sp>
      <p:sp>
        <p:nvSpPr>
          <p:cNvPr id="9" name="îsľíḑê"/>
          <p:cNvSpPr txBox="1"/>
          <p:nvPr/>
        </p:nvSpPr>
        <p:spPr>
          <a:xfrm rot="21240000">
            <a:off x="3500439" y="3138404"/>
            <a:ext cx="937373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 rot="11696192" flipH="1" flipV="1">
            <a:off x="2095452" y="1334408"/>
            <a:ext cx="600746" cy="703189"/>
            <a:chOff x="2335299" y="1501016"/>
            <a:chExt cx="634455" cy="742646"/>
          </a:xfrm>
          <a:solidFill>
            <a:schemeClr val="accent1"/>
          </a:solidFill>
        </p:grpSpPr>
        <p:sp>
          <p:nvSpPr>
            <p:cNvPr id="30" name="i$líďè"/>
            <p:cNvSpPr/>
            <p:nvPr/>
          </p:nvSpPr>
          <p:spPr>
            <a:xfrm rot="13728277">
              <a:off x="2205151" y="1685694"/>
              <a:ext cx="678340" cy="308984"/>
            </a:xfrm>
            <a:prstGeom prst="triangle">
              <a:avLst>
                <a:gd name="adj" fmla="val 100000"/>
              </a:avLst>
            </a:prstGeom>
            <a:solidFill>
              <a:srgbClr val="FF6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ṡľiḑè"/>
            <p:cNvSpPr/>
            <p:nvPr/>
          </p:nvSpPr>
          <p:spPr>
            <a:xfrm rot="17124298">
              <a:off x="2695607" y="1651049"/>
              <a:ext cx="376705" cy="17158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ïṡ1íḑe"/>
            <p:cNvSpPr/>
            <p:nvPr/>
          </p:nvSpPr>
          <p:spPr>
            <a:xfrm rot="983845" flipH="1" flipV="1">
              <a:off x="2335299" y="2028403"/>
              <a:ext cx="472577" cy="215259"/>
            </a:xfrm>
            <a:prstGeom prst="triangle">
              <a:avLst>
                <a:gd name="adj" fmla="val 100000"/>
              </a:avLst>
            </a:prstGeom>
            <a:solidFill>
              <a:srgbClr val="2E7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828285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6CED72-D85C-42E5-9FC0-0D8CCF01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7" y="1711630"/>
            <a:ext cx="5199441" cy="258481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00362D3-EF61-4190-BC13-8F31AA364A0E}"/>
              </a:ext>
            </a:extLst>
          </p:cNvPr>
          <p:cNvGrpSpPr/>
          <p:nvPr/>
        </p:nvGrpSpPr>
        <p:grpSpPr>
          <a:xfrm>
            <a:off x="697584" y="454127"/>
            <a:ext cx="4446910" cy="523220"/>
            <a:chOff x="535024" y="291567"/>
            <a:chExt cx="4446910" cy="52322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A8C5D3C-0C1F-4E7A-B591-C06D5E5420C6}"/>
                </a:ext>
              </a:extLst>
            </p:cNvPr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8" name="箭头: V 形 5">
                <a:extLst>
                  <a:ext uri="{FF2B5EF4-FFF2-40B4-BE49-F238E27FC236}">
                    <a16:creationId xmlns:a16="http://schemas.microsoft.com/office/drawing/2014/main" id="{E5D00144-DC2C-40EA-9A91-C21F6B6FFBED}"/>
                  </a:ext>
                </a:extLst>
              </p:cNvPr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箭头: V 形 6">
                <a:extLst>
                  <a:ext uri="{FF2B5EF4-FFF2-40B4-BE49-F238E27FC236}">
                    <a16:creationId xmlns:a16="http://schemas.microsoft.com/office/drawing/2014/main" id="{CEA37BE4-D252-49A8-80C4-9C9D8044887C}"/>
                  </a:ext>
                </a:extLst>
              </p:cNvPr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箭头: V 形 7">
                <a:extLst>
                  <a:ext uri="{FF2B5EF4-FFF2-40B4-BE49-F238E27FC236}">
                    <a16:creationId xmlns:a16="http://schemas.microsoft.com/office/drawing/2014/main" id="{8F7EE9F7-33FF-44D3-B609-A4162BDC50C7}"/>
                  </a:ext>
                </a:extLst>
              </p:cNvPr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文本框 8">
              <a:extLst>
                <a:ext uri="{FF2B5EF4-FFF2-40B4-BE49-F238E27FC236}">
                  <a16:creationId xmlns:a16="http://schemas.microsoft.com/office/drawing/2014/main" id="{67800C33-B050-433D-808F-A08F004CB810}"/>
                </a:ext>
              </a:extLst>
            </p:cNvPr>
            <p:cNvSpPr txBox="1"/>
            <p:nvPr/>
          </p:nvSpPr>
          <p:spPr>
            <a:xfrm>
              <a:off x="1116912" y="291567"/>
              <a:ext cx="3865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EDA</a:t>
              </a:r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（缺失值分析）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0490FB7-7230-4976-8703-5D26462E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79" y="1711629"/>
            <a:ext cx="5363618" cy="26743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DC97FEF-CBB7-4933-9D33-ADFAFB474D77}"/>
              </a:ext>
            </a:extLst>
          </p:cNvPr>
          <p:cNvSpPr txBox="1"/>
          <p:nvPr/>
        </p:nvSpPr>
        <p:spPr>
          <a:xfrm>
            <a:off x="618472" y="4608455"/>
            <a:ext cx="10569013" cy="1289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通过</a:t>
            </a:r>
            <a:r>
              <a:rPr lang="en-US" altLang="zh-CN" b="1" dirty="0" err="1"/>
              <a:t>missingno</a:t>
            </a:r>
            <a:r>
              <a:rPr lang="zh-CN" altLang="zh-CN" b="1" dirty="0"/>
              <a:t>库</a:t>
            </a:r>
            <a:r>
              <a:rPr lang="zh-CN" altLang="zh-CN" dirty="0"/>
              <a:t>对训练集的各特征的缺失值进行可视化，</a:t>
            </a:r>
            <a:r>
              <a:rPr lang="zh-CN" altLang="zh-CN" b="1" dirty="0"/>
              <a:t>特征的白线越多，代表缺失值越多</a:t>
            </a:r>
            <a:endParaRPr lang="en-US" altLang="zh-CN" b="1" dirty="0"/>
          </a:p>
          <a:p>
            <a:r>
              <a:rPr lang="zh-CN" altLang="zh-CN" dirty="0"/>
              <a:t>训练集和测试机的特征</a:t>
            </a:r>
            <a:r>
              <a:rPr lang="en-US" altLang="zh-CN" dirty="0" err="1"/>
              <a:t>lan</a:t>
            </a:r>
            <a:r>
              <a:rPr lang="zh-CN" altLang="zh-CN" dirty="0"/>
              <a:t>均存在严重缺失，特征</a:t>
            </a:r>
            <a:r>
              <a:rPr lang="en-US" altLang="zh-CN" dirty="0" err="1"/>
              <a:t>osv</a:t>
            </a:r>
            <a:r>
              <a:rPr lang="zh-CN" altLang="zh-CN" dirty="0"/>
              <a:t>存在较少的缺失值，其余特征不存在缺失值。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3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00362D3-EF61-4190-BC13-8F31AA364A0E}"/>
              </a:ext>
            </a:extLst>
          </p:cNvPr>
          <p:cNvGrpSpPr/>
          <p:nvPr/>
        </p:nvGrpSpPr>
        <p:grpSpPr>
          <a:xfrm>
            <a:off x="697584" y="454127"/>
            <a:ext cx="5161348" cy="523220"/>
            <a:chOff x="535024" y="291567"/>
            <a:chExt cx="5161348" cy="52322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A8C5D3C-0C1F-4E7A-B591-C06D5E5420C6}"/>
                </a:ext>
              </a:extLst>
            </p:cNvPr>
            <p:cNvGrpSpPr/>
            <p:nvPr/>
          </p:nvGrpSpPr>
          <p:grpSpPr>
            <a:xfrm>
              <a:off x="535024" y="457781"/>
              <a:ext cx="451892" cy="239844"/>
              <a:chOff x="6925455" y="944382"/>
              <a:chExt cx="734320" cy="389744"/>
            </a:xfrm>
          </p:grpSpPr>
          <p:sp>
            <p:nvSpPr>
              <p:cNvPr id="8" name="箭头: V 形 5">
                <a:extLst>
                  <a:ext uri="{FF2B5EF4-FFF2-40B4-BE49-F238E27FC236}">
                    <a16:creationId xmlns:a16="http://schemas.microsoft.com/office/drawing/2014/main" id="{E5D00144-DC2C-40EA-9A91-C21F6B6FFBED}"/>
                  </a:ext>
                </a:extLst>
              </p:cNvPr>
              <p:cNvSpPr/>
              <p:nvPr/>
            </p:nvSpPr>
            <p:spPr>
              <a:xfrm>
                <a:off x="6925455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箭头: V 形 6">
                <a:extLst>
                  <a:ext uri="{FF2B5EF4-FFF2-40B4-BE49-F238E27FC236}">
                    <a16:creationId xmlns:a16="http://schemas.microsoft.com/office/drawing/2014/main" id="{CEA37BE4-D252-49A8-80C4-9C9D8044887C}"/>
                  </a:ext>
                </a:extLst>
              </p:cNvPr>
              <p:cNvSpPr/>
              <p:nvPr/>
            </p:nvSpPr>
            <p:spPr>
              <a:xfrm>
                <a:off x="714330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箭头: V 形 7">
                <a:extLst>
                  <a:ext uri="{FF2B5EF4-FFF2-40B4-BE49-F238E27FC236}">
                    <a16:creationId xmlns:a16="http://schemas.microsoft.com/office/drawing/2014/main" id="{8F7EE9F7-33FF-44D3-B609-A4162BDC50C7}"/>
                  </a:ext>
                </a:extLst>
              </p:cNvPr>
              <p:cNvSpPr/>
              <p:nvPr/>
            </p:nvSpPr>
            <p:spPr>
              <a:xfrm>
                <a:off x="7398236" y="944382"/>
                <a:ext cx="261539" cy="389744"/>
              </a:xfrm>
              <a:prstGeom prst="chevron">
                <a:avLst>
                  <a:gd name="adj" fmla="val 69711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文本框 8">
              <a:extLst>
                <a:ext uri="{FF2B5EF4-FFF2-40B4-BE49-F238E27FC236}">
                  <a16:creationId xmlns:a16="http://schemas.microsoft.com/office/drawing/2014/main" id="{67800C33-B050-433D-808F-A08F004CB810}"/>
                </a:ext>
              </a:extLst>
            </p:cNvPr>
            <p:cNvSpPr txBox="1"/>
            <p:nvPr/>
          </p:nvSpPr>
          <p:spPr>
            <a:xfrm>
              <a:off x="1116911" y="291567"/>
              <a:ext cx="4579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EDA</a:t>
              </a:r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latin typeface="字魂143号-正酷超级黑" pitchFamily="2" charset="-122"/>
                  <a:ea typeface="字魂143号-正酷超级黑" pitchFamily="2" charset="-122"/>
                </a:rPr>
                <a:t>（</a:t>
              </a:r>
              <a:r>
                <a:rPr lang="zh-CN" altLang="zh-CN" sz="2800" i="1" spc="300" dirty="0">
                  <a:solidFill>
                    <a:schemeClr val="bg1">
                      <a:lumMod val="50000"/>
                    </a:schemeClr>
                  </a:solidFill>
                  <a:ea typeface="字魂143号-正酷超级黑" pitchFamily="2" charset="-122"/>
                </a:rPr>
                <a:t>类别特征的分布</a:t>
              </a:r>
              <a:r>
                <a:rPr lang="zh-CN" altLang="en-US" sz="2800" i="1" spc="300" dirty="0">
                  <a:solidFill>
                    <a:schemeClr val="bg1">
                      <a:lumMod val="50000"/>
                    </a:schemeClr>
                  </a:solidFill>
                  <a:ea typeface="字魂143号-正酷超级黑" pitchFamily="2" charset="-122"/>
                </a:rPr>
                <a:t>）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6C21EBA-ED60-48AF-B487-91020B4223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47" y="182033"/>
            <a:ext cx="4979102" cy="649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488FEB1-FBCF-465F-AD35-E62CF1E0233D}"/>
              </a:ext>
            </a:extLst>
          </p:cNvPr>
          <p:cNvSpPr txBox="1"/>
          <p:nvPr/>
        </p:nvSpPr>
        <p:spPr>
          <a:xfrm>
            <a:off x="513858" y="1742155"/>
            <a:ext cx="6110686" cy="15261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1600" dirty="0"/>
              <a:t>将类别特征按频次降序排列绘制出条形图</a:t>
            </a:r>
            <a:r>
              <a:rPr lang="zh-CN" altLang="en-US" sz="1600" dirty="0"/>
              <a:t>。</a:t>
            </a:r>
            <a:r>
              <a:rPr lang="zh-CN" altLang="zh-CN" sz="1600" dirty="0"/>
              <a:t>大多数特征的</a:t>
            </a:r>
            <a:r>
              <a:rPr lang="zh-CN" altLang="zh-CN" sz="1600" b="1" dirty="0"/>
              <a:t>分布都是不均匀</a:t>
            </a:r>
            <a:r>
              <a:rPr lang="zh-CN" altLang="zh-CN" sz="1600" dirty="0"/>
              <a:t>的，存在明显的</a:t>
            </a:r>
            <a:r>
              <a:rPr lang="zh-CN" altLang="zh-CN" sz="1600" b="1" dirty="0"/>
              <a:t>聚集性</a:t>
            </a:r>
            <a:r>
              <a:rPr lang="zh-CN" altLang="zh-CN" sz="1600" dirty="0"/>
              <a:t>，其中</a:t>
            </a:r>
            <a:r>
              <a:rPr lang="en-US" altLang="zh-CN" sz="1600" dirty="0" err="1"/>
              <a:t>android_id</a:t>
            </a:r>
            <a:r>
              <a:rPr lang="zh-CN" altLang="zh-CN" sz="1600" dirty="0"/>
              <a:t>和</a:t>
            </a:r>
            <a:r>
              <a:rPr lang="en-US" altLang="zh-CN" sz="1600" dirty="0" err="1"/>
              <a:t>cus_type</a:t>
            </a:r>
            <a:r>
              <a:rPr lang="zh-CN" altLang="zh-CN" sz="1600" dirty="0"/>
              <a:t>的聚集性非常显著，</a:t>
            </a:r>
            <a:r>
              <a:rPr lang="en-US" altLang="zh-CN" sz="1600" dirty="0" err="1"/>
              <a:t>android_id</a:t>
            </a:r>
            <a:r>
              <a:rPr lang="zh-CN" altLang="zh-CN" sz="1600" dirty="0"/>
              <a:t>取值主要集中在</a:t>
            </a:r>
            <a:r>
              <a:rPr lang="en-US" altLang="zh-CN" sz="1600" dirty="0"/>
              <a:t>0</a:t>
            </a:r>
            <a:r>
              <a:rPr lang="zh-CN" altLang="zh-CN" sz="1600" dirty="0"/>
              <a:t>，</a:t>
            </a:r>
            <a:r>
              <a:rPr lang="en-US" altLang="zh-CN" sz="1600" dirty="0" err="1"/>
              <a:t>cus_type</a:t>
            </a:r>
            <a:r>
              <a:rPr lang="zh-CN" altLang="zh-CN" sz="1600" dirty="0"/>
              <a:t>取值主要集中在</a:t>
            </a:r>
            <a:r>
              <a:rPr lang="en-US" altLang="zh-CN" sz="1600" dirty="0"/>
              <a:t>411</a:t>
            </a:r>
            <a:r>
              <a:rPr lang="zh-CN" altLang="zh-CN" sz="1600" dirty="0"/>
              <a:t>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10DE5E0-C2AB-4134-8F3F-4679267D733A}"/>
              </a:ext>
            </a:extLst>
          </p:cNvPr>
          <p:cNvGrpSpPr/>
          <p:nvPr/>
        </p:nvGrpSpPr>
        <p:grpSpPr>
          <a:xfrm>
            <a:off x="301183" y="3614144"/>
            <a:ext cx="6536036" cy="3061822"/>
            <a:chOff x="212230" y="3342051"/>
            <a:chExt cx="6536036" cy="306182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7F6012F-1BAC-475F-B92E-BFE43D39C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230" y="3342051"/>
              <a:ext cx="4399233" cy="295538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1921467-96FD-4C13-B217-163DB056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9414" y="3397708"/>
              <a:ext cx="2126433" cy="161161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7AD6349-2A0E-4B2F-8DB6-C45E766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1463" y="4869953"/>
              <a:ext cx="2136803" cy="1533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46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蓝橙撞色时尚活动策划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</TotalTime>
  <Words>1317</Words>
  <Application>Microsoft Office PowerPoint</Application>
  <PresentationFormat>宽屏</PresentationFormat>
  <Paragraphs>113</Paragraphs>
  <Slides>23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Avenir Black Oblique</vt:lpstr>
      <vt:lpstr>等线</vt:lpstr>
      <vt:lpstr>宋体</vt:lpstr>
      <vt:lpstr>微软雅黑</vt:lpstr>
      <vt:lpstr>字魂143号-正酷超级黑</vt:lpstr>
      <vt:lpstr>Arial</vt:lpstr>
      <vt:lpstr>Calibri</vt:lpstr>
      <vt:lpstr>Impact</vt:lpstr>
      <vt:lpstr>Office Theme</vt:lpstr>
      <vt:lpstr>think-cell Slide</vt:lpstr>
      <vt:lpstr>点击反欺诈预测</vt:lpstr>
      <vt:lpstr>PowerPoint 演示文稿</vt:lpstr>
      <vt:lpstr>赛题描述</vt:lpstr>
      <vt:lpstr>PowerPoint 演示文稿</vt:lpstr>
      <vt:lpstr>数据介绍</vt:lpstr>
      <vt:lpstr>PowerPoint 演示文稿</vt:lpstr>
      <vt:lpstr>特征工程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模型构建</vt:lpstr>
      <vt:lpstr>PowerPoint 演示文稿</vt:lpstr>
      <vt:lpstr>PowerPoint 演示文稿</vt:lpstr>
      <vt:lpstr>PowerPoint 演示文稿</vt:lpstr>
      <vt:lpstr>总结与展望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蓝橙撞色时尚活动策划PPT模板</dc:title>
  <dc:creator/>
  <cp:lastModifiedBy>王 梦宁</cp:lastModifiedBy>
  <cp:revision>541</cp:revision>
  <dcterms:created xsi:type="dcterms:W3CDTF">2017-08-18T03:02:00Z</dcterms:created>
  <dcterms:modified xsi:type="dcterms:W3CDTF">2020-12-08T15:23:29Z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